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5.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6.xml" ContentType="application/vnd.openxmlformats-officedocument.theme+xml"/>
  <Override PartName="/ppt/theme/theme7.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2.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3.xml" ContentType="application/vnd.openxmlformats-officedocument.presentationml.notesSlide+xml"/>
  <Override PartName="/ppt/comments/modernComment_143_EACCCB90.xml" ContentType="application/vnd.ms-powerpoint.comments+xml"/>
  <Override PartName="/ppt/tags/tag57.xml" ContentType="application/vnd.openxmlformats-officedocument.presentationml.tags+xml"/>
  <Override PartName="/ppt/tags/tag58.xml" ContentType="application/vnd.openxmlformats-officedocument.presentationml.tags+xml"/>
  <Override PartName="/ppt/notesSlides/notesSlide4.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notesSlides/notesSlide5.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6.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7.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8.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4"/>
    <p:sldMasterId id="2147483696" r:id="rId5"/>
    <p:sldMasterId id="2147483734" r:id="rId6"/>
    <p:sldMasterId id="2147483750" r:id="rId7"/>
    <p:sldMasterId id="2147483764" r:id="rId8"/>
  </p:sldMasterIdLst>
  <p:notesMasterIdLst>
    <p:notesMasterId r:id="rId20"/>
  </p:notesMasterIdLst>
  <p:handoutMasterIdLst>
    <p:handoutMasterId r:id="rId21"/>
  </p:handoutMasterIdLst>
  <p:sldIdLst>
    <p:sldId id="292" r:id="rId9"/>
    <p:sldId id="320" r:id="rId10"/>
    <p:sldId id="319" r:id="rId11"/>
    <p:sldId id="322" r:id="rId12"/>
    <p:sldId id="323" r:id="rId13"/>
    <p:sldId id="257" r:id="rId14"/>
    <p:sldId id="321" r:id="rId15"/>
    <p:sldId id="324" r:id="rId16"/>
    <p:sldId id="325" r:id="rId17"/>
    <p:sldId id="326" r:id="rId18"/>
    <p:sldId id="309" r:id="rId1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BFEAE01-5FE3-5A2D-656F-37F380D27DE3}" name="mathieu.martel@cssp.gouv.qc.ca" initials="ma" userId="S::urn:spo:guest#mathieu.martel@cssp.gouv.qc.ca::" providerId="AD"/>
  <p188:author id="{EDF75650-9AE2-283E-8063-AAFA3680C3AD}" name="Julie Laporte" initials="JL" userId="651b61f9047b4ebe" providerId="Windows Live"/>
  <p188:author id="{A0AFBD6E-684F-596A-D725-07E554BC468D}" name="Émilie Breton-Gagnon" initials="ÉBG" userId="S::emilie.breton-gagnon@equilibre.ca::1a711026-8f6e-40ae-be0f-beaa16baadca" providerId="AD"/>
  <p188:author id="{A97344B0-A247-0740-5152-3A808C74FBA3}" name="mariemichelericard@gmail.com" initials="ma" userId="S::urn:spo:guest#mariemichelericard@gmail.com::" providerId="AD"/>
  <p188:author id="{C9E302D5-7D64-A6F8-5B96-D0E0781A138A}" name="laurence.deslauriers@msss.gouv.qc.ca" initials="la" userId="S::urn:spo:guest#laurence.deslauriers@msss.gouv.qc.ca::" providerId="AD"/>
  <p188:author id="{FC9174D9-CB1E-51A4-1775-DA9028062153}" name="Isabelle Gauthier-Mayers" initials="IG" userId="S::isabelle.gauthier-mayers@equilibre.ca::667f821d-93d6-4849-9073-5aadfb7999da" providerId="AD"/>
  <p188:author id="{A31FC0F2-BCDE-FD70-B28C-062E0578CC9C}" name="Andréanne Poutré" initials="AP" userId="S::poutrea@equilibre.ca::abc06bcf-aaf2-4f28-9dd6-7ec705650da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280"/>
    <a:srgbClr val="B0D7EC"/>
    <a:srgbClr val="FFFFFF"/>
    <a:srgbClr val="164533"/>
    <a:srgbClr val="E7E6E6"/>
    <a:srgbClr val="2BB8C7"/>
    <a:srgbClr val="CDE5F3"/>
    <a:srgbClr val="969696"/>
    <a:srgbClr val="3D2056"/>
    <a:srgbClr val="8B87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74125DE-1A55-497F-98C2-74B1D52FCB37}" v="1" dt="2025-06-05T18:49:23.4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4101" autoAdjust="0"/>
  </p:normalViewPr>
  <p:slideViewPr>
    <p:cSldViewPr snapToGrid="0">
      <p:cViewPr varScale="1">
        <p:scale>
          <a:sx n="83" d="100"/>
          <a:sy n="83" d="100"/>
        </p:scale>
        <p:origin x="1674" y="78"/>
      </p:cViewPr>
      <p:guideLst/>
    </p:cSldViewPr>
  </p:slideViewPr>
  <p:notesTextViewPr>
    <p:cViewPr>
      <p:scale>
        <a:sx n="125" d="100"/>
        <a:sy n="125" d="100"/>
      </p:scale>
      <p:origin x="0" y="0"/>
    </p:cViewPr>
  </p:notesTextViewPr>
  <p:notesViewPr>
    <p:cSldViewPr snapToGrid="0">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presProps" Target="presProps.xml"/><Relationship Id="rId27" Type="http://schemas.microsoft.com/office/2018/10/relationships/authors" Target="authors.xml"/></Relationships>
</file>

<file path=ppt/comments/modernComment_143_EACCCB90.xml><?xml version="1.0" encoding="utf-8"?>
<p188:cmLst xmlns:a="http://schemas.openxmlformats.org/drawingml/2006/main" xmlns:r="http://schemas.openxmlformats.org/officeDocument/2006/relationships" xmlns:p188="http://schemas.microsoft.com/office/powerpoint/2018/8/main">
  <p188:cm id="{08EB4685-3F8D-40B1-A3F6-7625A2286E53}" authorId="{FC9174D9-CB1E-51A4-1775-DA9028062153}" created="2025-05-23T14:26:19.348">
    <pc:sldMkLst xmlns:pc="http://schemas.microsoft.com/office/powerpoint/2013/main/command">
      <pc:docMk/>
      <pc:sldMk cId="3939290000" sldId="323"/>
    </pc:sldMkLst>
    <p188:txBody>
      <a:bodyPr/>
      <a:lstStyle/>
      <a:p>
        <a:r>
          <a:rPr lang="fr-CA"/>
          <a:t>Les questions suivantes</a:t>
        </a:r>
      </a:p>
    </p188:txBody>
  </p188:cm>
  <p188:cm id="{C0FC200E-E2D3-4149-830C-329F5C7F079A}" authorId="{FC9174D9-CB1E-51A4-1775-DA9028062153}" created="2025-05-23T14:31:02.532">
    <ac:deMkLst xmlns:ac="http://schemas.microsoft.com/office/drawing/2013/main/command">
      <pc:docMk xmlns:pc="http://schemas.microsoft.com/office/powerpoint/2013/main/command"/>
      <pc:sldMk xmlns:pc="http://schemas.microsoft.com/office/powerpoint/2013/main/command" cId="3939290000" sldId="323"/>
      <ac:spMk id="14" creationId="{BCD75BDD-2296-34F7-9B00-332DC19D0C3B}"/>
    </ac:deMkLst>
    <p188:txBody>
      <a:bodyPr/>
      <a:lstStyle/>
      <a:p>
        <a:r>
          <a:rPr lang="fr-CA"/>
          <a:t>Peut-on grossir la bulle pour Bien habillé.e et Bien coiffé.e ? Le texte est vraiment sur le bord</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16C07516-AF59-0EE0-E9DE-8EA7FA201DF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a:extLst>
              <a:ext uri="{FF2B5EF4-FFF2-40B4-BE49-F238E27FC236}">
                <a16:creationId xmlns:a16="http://schemas.microsoft.com/office/drawing/2014/main" id="{47704F51-E887-B11B-8D11-C8DFAD4BDB7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934AED-70A5-4615-A5EF-3342A5414579}" type="datetimeFigureOut">
              <a:rPr lang="fr-CA" smtClean="0"/>
              <a:t>2025-06-05</a:t>
            </a:fld>
            <a:endParaRPr lang="fr-CA"/>
          </a:p>
        </p:txBody>
      </p:sp>
      <p:sp>
        <p:nvSpPr>
          <p:cNvPr id="4" name="Espace réservé du pied de page 3">
            <a:extLst>
              <a:ext uri="{FF2B5EF4-FFF2-40B4-BE49-F238E27FC236}">
                <a16:creationId xmlns:a16="http://schemas.microsoft.com/office/drawing/2014/main" id="{E7E5961F-1F89-5F4A-1B97-3ED0C8E2D06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5" name="Espace réservé du numéro de diapositive 4">
            <a:extLst>
              <a:ext uri="{FF2B5EF4-FFF2-40B4-BE49-F238E27FC236}">
                <a16:creationId xmlns:a16="http://schemas.microsoft.com/office/drawing/2014/main" id="{6DF587A5-6598-2DA5-CA09-B19868CF42F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1A8E2CA-1E14-4666-B34F-0C1A01AB024C}" type="slidenum">
              <a:rPr lang="fr-CA" smtClean="0"/>
              <a:t>‹N°›</a:t>
            </a:fld>
            <a:endParaRPr lang="fr-CA"/>
          </a:p>
        </p:txBody>
      </p:sp>
    </p:spTree>
    <p:extLst>
      <p:ext uri="{BB962C8B-B14F-4D97-AF65-F5344CB8AC3E}">
        <p14:creationId xmlns:p14="http://schemas.microsoft.com/office/powerpoint/2010/main" val="9196235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6E0115-DEB1-44D0-A32E-558E564212ED}" type="datetimeFigureOut">
              <a:rPr lang="fr-CA" smtClean="0"/>
              <a:t>2025-06-05</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8E018A-E226-473D-ACB5-D77CD228883D}" type="slidenum">
              <a:rPr lang="fr-CA" smtClean="0"/>
              <a:t>‹N°›</a:t>
            </a:fld>
            <a:endParaRPr lang="fr-CA"/>
          </a:p>
        </p:txBody>
      </p:sp>
    </p:spTree>
    <p:extLst>
      <p:ext uri="{BB962C8B-B14F-4D97-AF65-F5344CB8AC3E}">
        <p14:creationId xmlns:p14="http://schemas.microsoft.com/office/powerpoint/2010/main" val="3682110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1</a:t>
            </a:fld>
            <a:endParaRPr lang="fr-CA"/>
          </a:p>
        </p:txBody>
      </p:sp>
    </p:spTree>
    <p:extLst>
      <p:ext uri="{BB962C8B-B14F-4D97-AF65-F5344CB8AC3E}">
        <p14:creationId xmlns:p14="http://schemas.microsoft.com/office/powerpoint/2010/main" val="32610175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Présentez une première fois la vidéo </a:t>
            </a:r>
            <a:r>
              <a:rPr lang="fr-CA" sz="1800" i="1" u="sng" kern="100" dirty="0">
                <a:solidFill>
                  <a:srgbClr val="467886"/>
                </a:solidFill>
                <a:effectLst/>
                <a:latin typeface="Aptos" panose="020B0004020202020204" pitchFamily="34" charset="0"/>
                <a:ea typeface="Aptos" panose="020B0004020202020204" pitchFamily="34" charset="0"/>
                <a:cs typeface="Times New Roman" panose="02020603050405020304" pitchFamily="18" charset="0"/>
              </a:rPr>
              <a:t>Sois toi. </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Présentez une deuxième fois la vidéo en invitant les élèves à porter attention aux mots mentionnés dans la vidéo. </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À la suite du deuxième visionnement, posez les questions suivantes aux jeunes :</a:t>
            </a:r>
          </a:p>
          <a:p>
            <a:pPr marL="285750" indent="-285750">
              <a:lnSpc>
                <a:spcPct val="107000"/>
              </a:lnSpc>
              <a:spcAft>
                <a:spcPts val="800"/>
              </a:spcAft>
              <a:buFont typeface="Arial" panose="020B0604020202020204" pitchFamily="34" charset="0"/>
              <a:buChar cha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Quels sont les mots qui ont été mentionnés dans la vidéo? Que représentent-ils?</a:t>
            </a:r>
          </a:p>
          <a:p>
            <a:pPr marL="285750" indent="-285750">
              <a:lnSpc>
                <a:spcPct val="107000"/>
              </a:lnSpc>
              <a:spcAft>
                <a:spcPts val="800"/>
              </a:spcAft>
              <a:buFont typeface="Arial" panose="020B0604020202020204" pitchFamily="34" charset="0"/>
              <a:buChar cha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Pensez-vous à d’autres normes ou standards de beauté qui sont véhiculés autour de vous? </a:t>
            </a:r>
          </a:p>
          <a:p>
            <a:pPr marL="285750" indent="-285750">
              <a:lnSpc>
                <a:spcPct val="107000"/>
              </a:lnSpc>
              <a:spcAft>
                <a:spcPts val="800"/>
              </a:spcAft>
              <a:buFont typeface="Arial" panose="020B0604020202020204" pitchFamily="34" charset="0"/>
              <a:buChar cha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Est-ce que certaines normes sont plus communément associées aux filles, d’autres aux garçons?</a:t>
            </a: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(voir diapo suivante)  </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Espace réservé du numéro de diapositive 3"/>
          <p:cNvSpPr>
            <a:spLocks noGrp="1"/>
          </p:cNvSpPr>
          <p:nvPr>
            <p:ph type="sldNum" sz="quarter" idx="5"/>
          </p:nvPr>
        </p:nvSpPr>
        <p:spPr/>
        <p:txBody>
          <a:bodyPr/>
          <a:lstStyle/>
          <a:p>
            <a:fld id="{EE8E018A-E226-473D-ACB5-D77CD228883D}" type="slidenum">
              <a:rPr lang="fr-CA" smtClean="0"/>
              <a:t>4</a:t>
            </a:fld>
            <a:endParaRPr lang="fr-CA"/>
          </a:p>
        </p:txBody>
      </p:sp>
    </p:spTree>
    <p:extLst>
      <p:ext uri="{BB962C8B-B14F-4D97-AF65-F5344CB8AC3E}">
        <p14:creationId xmlns:p14="http://schemas.microsoft.com/office/powerpoint/2010/main" val="22696591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342900" lvl="0" indent="-342900">
              <a:lnSpc>
                <a:spcPct val="107000"/>
              </a:lnSpc>
              <a:buFont typeface="Symbol" panose="05050102010706020507" pitchFamily="18" charset="2"/>
              <a:buChar char=""/>
            </a:pPr>
            <a:r>
              <a:rPr lang="fr-CA" sz="1200" kern="100" dirty="0">
                <a:effectLst/>
                <a:latin typeface="Aptos" panose="020B0004020202020204" pitchFamily="34" charset="0"/>
                <a:ea typeface="Aptos" panose="020B0004020202020204" pitchFamily="34" charset="0"/>
                <a:cs typeface="Times New Roman" panose="02020603050405020304" pitchFamily="18" charset="0"/>
              </a:rPr>
              <a:t>Ces mots et expressions correspondent à des normes sociales de beauté qui sont véhiculées de manière prédominante dans notre société. </a:t>
            </a:r>
          </a:p>
          <a:p>
            <a:pPr marL="342900" lvl="0" indent="-342900">
              <a:lnSpc>
                <a:spcPct val="107000"/>
              </a:lnSpc>
              <a:buFont typeface="Symbol" panose="05050102010706020507" pitchFamily="18" charset="2"/>
              <a:buChar char=""/>
            </a:pPr>
            <a:r>
              <a:rPr lang="fr-CA" sz="1200" kern="100" dirty="0">
                <a:effectLst/>
                <a:latin typeface="Aptos" panose="020B0004020202020204" pitchFamily="34" charset="0"/>
                <a:ea typeface="Aptos" panose="020B0004020202020204" pitchFamily="34" charset="0"/>
                <a:cs typeface="Times New Roman" panose="02020603050405020304" pitchFamily="18" charset="0"/>
              </a:rPr>
              <a:t>Normes associées aux garçons : musclé, viril, grand, masculin</a:t>
            </a:r>
          </a:p>
          <a:p>
            <a:pPr marL="342900" lvl="0" indent="-342900">
              <a:lnSpc>
                <a:spcPct val="107000"/>
              </a:lnSpc>
              <a:spcAft>
                <a:spcPts val="800"/>
              </a:spcAft>
              <a:buFont typeface="Symbol" panose="05050102010706020507" pitchFamily="18" charset="2"/>
              <a:buChar char=""/>
            </a:pPr>
            <a:r>
              <a:rPr lang="fr-CA" sz="1200" kern="100" dirty="0">
                <a:effectLst/>
                <a:latin typeface="Aptos" panose="020B0004020202020204" pitchFamily="34" charset="0"/>
                <a:ea typeface="Aptos" panose="020B0004020202020204" pitchFamily="34" charset="0"/>
                <a:cs typeface="Times New Roman" panose="02020603050405020304" pitchFamily="18" charset="0"/>
              </a:rPr>
              <a:t>Normes associées aux filles : </a:t>
            </a:r>
            <a:r>
              <a:rPr lang="fr-CA" sz="1200" i="1" kern="100" dirty="0">
                <a:effectLst/>
                <a:latin typeface="Aptos" panose="020B0004020202020204" pitchFamily="34" charset="0"/>
                <a:ea typeface="Aptos" panose="020B0004020202020204" pitchFamily="34" charset="0"/>
                <a:cs typeface="Times New Roman" panose="02020603050405020304" pitchFamily="18" charset="0"/>
              </a:rPr>
              <a:t>fit</a:t>
            </a:r>
            <a:r>
              <a:rPr lang="fr-CA" sz="1200" kern="100" dirty="0">
                <a:effectLst/>
                <a:latin typeface="Aptos" panose="020B0004020202020204" pitchFamily="34" charset="0"/>
                <a:ea typeface="Aptos" panose="020B0004020202020204" pitchFamily="34" charset="0"/>
                <a:cs typeface="Times New Roman" panose="02020603050405020304" pitchFamily="18" charset="0"/>
              </a:rPr>
              <a:t>, mince, jeune, douce, féminine, délicate</a:t>
            </a:r>
          </a:p>
          <a:p>
            <a:endParaRPr lang="fr-CA" dirty="0"/>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Concluez l’amorce en posant la question suivante : </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Qu’est-ce qu’un stéréotype de genre? Avez-vous des exemples? D’après vous, est-ce qu’il y a des liens entre les normes sociales de beauté et les stéréotypes de genre? Les normes peuvent-elles renforcer ces stéréotypes? »</a:t>
            </a: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 </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Messages à faire ressortir auprès des jeunes : </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Les stéréotypes de genre sont des idées préconçues sur les rôles et les comportements attendus en fonction du sexe ou du genre. Ils touchent autant les caractéristiques physiques (comme la grandeur, la forme du corps, les traits du visage) que les comportements attendus (comme être en position de pouvoir ou de soumission, démontrer ses émotions ou être vulnérable, prendre de la place ou être plus </a:t>
            </a:r>
            <a:r>
              <a:rPr lang="fr-CA" sz="1800" kern="100" dirty="0" err="1">
                <a:effectLst/>
                <a:latin typeface="Aptos" panose="020B0004020202020204" pitchFamily="34" charset="0"/>
                <a:ea typeface="Aptos" panose="020B0004020202020204" pitchFamily="34" charset="0"/>
                <a:cs typeface="Times New Roman" panose="02020603050405020304" pitchFamily="18" charset="0"/>
              </a:rPr>
              <a:t>discret.ète</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a:t>
            </a:r>
          </a:p>
          <a:p>
            <a:pPr marL="342900" lvl="0" indent="-342900">
              <a:lnSpc>
                <a:spcPct val="107000"/>
              </a:lnSpc>
              <a:buFont typeface="Symbol" panose="05050102010706020507" pitchFamily="18" charset="2"/>
              <a:buChar cha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Ils séparent l’univers des filles de celui des garçons et dictent ce qu’on devrait faire, être et ce à quoi on devrait ressembler selon son genre. Cette façon de diviser les humains laisse croire qu’il n’y a que deux choix possibles : les filles et les garçons. Pourtant, il existe une multitude de façons de se définir comme être humain.</a:t>
            </a:r>
          </a:p>
          <a:p>
            <a:pPr marL="342900" lvl="0" indent="-342900">
              <a:lnSpc>
                <a:spcPct val="107000"/>
              </a:lnSpc>
              <a:spcAft>
                <a:spcPts val="800"/>
              </a:spcAft>
              <a:buFont typeface="Symbol" panose="05050102010706020507" pitchFamily="18" charset="2"/>
              <a:buChar cha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Comme on l’a vu, certaines normes sociales de beauté sont plus communément associées aux garçons ou aux filles. Elles peuvent donc véhiculer et renforcer des stéréotypes liés au genre.</a:t>
            </a:r>
          </a:p>
          <a:p>
            <a:endParaRPr lang="fr-CA" dirty="0"/>
          </a:p>
        </p:txBody>
      </p:sp>
      <p:sp>
        <p:nvSpPr>
          <p:cNvPr id="4" name="Espace réservé du numéro de diapositive 3"/>
          <p:cNvSpPr>
            <a:spLocks noGrp="1"/>
          </p:cNvSpPr>
          <p:nvPr>
            <p:ph type="sldNum" sz="quarter" idx="5"/>
          </p:nvPr>
        </p:nvSpPr>
        <p:spPr/>
        <p:txBody>
          <a:bodyPr/>
          <a:lstStyle/>
          <a:p>
            <a:fld id="{EE8E018A-E226-473D-ACB5-D77CD228883D}" type="slidenum">
              <a:rPr lang="fr-CA" smtClean="0"/>
              <a:t>5</a:t>
            </a:fld>
            <a:endParaRPr lang="fr-CA"/>
          </a:p>
        </p:txBody>
      </p:sp>
    </p:spTree>
    <p:extLst>
      <p:ext uri="{BB962C8B-B14F-4D97-AF65-F5344CB8AC3E}">
        <p14:creationId xmlns:p14="http://schemas.microsoft.com/office/powerpoint/2010/main" val="4029241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Introduisez le schéma ainsi : </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Les éléments qui composent notre environnement influencent nos milieux de vie et les personnes qui s’y trouvent. Notre environnement a donc une influence sur nous, mais nous avons aussi une influence sur lui. Imaginons qu’on se trouve au centre de ce schéma. Certains facteurs près de nous influencent les normes auxquelles nous adhérons, et certains éléments, plus loin de nous, façonnent aussi les normes auxquelles nous sommes </a:t>
            </a:r>
            <a:r>
              <a:rPr lang="fr-CA" sz="1800" kern="100" dirty="0" err="1">
                <a:effectLst/>
                <a:latin typeface="Aptos" panose="020B0004020202020204" pitchFamily="34" charset="0"/>
                <a:ea typeface="Aptos" panose="020B0004020202020204" pitchFamily="34" charset="0"/>
                <a:cs typeface="Times New Roman" panose="02020603050405020304" pitchFamily="18" charset="0"/>
              </a:rPr>
              <a:t>exposé.e.s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Présentez ensuite chacun des grands cercles du schéma</a:t>
            </a:r>
            <a:r>
              <a:rPr lang="fr-CA" sz="1800" b="1" kern="100" dirty="0">
                <a:effectLst/>
                <a:latin typeface="Aptos" panose="020B0004020202020204" pitchFamily="34" charset="0"/>
                <a:ea typeface="Aptos" panose="020B0004020202020204" pitchFamily="34" charset="0"/>
                <a:cs typeface="Times New Roman" panose="02020603050405020304" pitchFamily="18" charset="0"/>
              </a:rPr>
              <a:t> :</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Par exemple, juste autour de nous se trouve notre </a:t>
            </a:r>
            <a:r>
              <a:rPr lang="fr-CA" sz="1800" b="1" kern="100" dirty="0">
                <a:effectLst/>
                <a:latin typeface="Aptos" panose="020B0004020202020204" pitchFamily="34" charset="0"/>
                <a:ea typeface="Aptos" panose="020B0004020202020204" pitchFamily="34" charset="0"/>
                <a:cs typeface="Times New Roman" panose="02020603050405020304" pitchFamily="18" charset="0"/>
              </a:rPr>
              <a:t>entourage</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Les personnes de notre entourage exercent une influence importante. Leurs croyances, attitudes, paroles et comportements peuvent favoriser certaines normes sociales de beauté. Elles peuvent aussi, au contraire, les remettre en question ou favoriser des caractéristiques plus diversifiées.  </a:t>
            </a:r>
          </a:p>
          <a:p>
            <a:pPr>
              <a:lnSpc>
                <a:spcPct val="107000"/>
              </a:lnSpc>
              <a:spcAft>
                <a:spcPts val="800"/>
              </a:spcAft>
              <a:buNone/>
            </a:pP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Plus largement, la </a:t>
            </a:r>
            <a:r>
              <a:rPr lang="fr-CA" sz="1800" b="1" kern="100" dirty="0">
                <a:effectLst/>
                <a:latin typeface="Aptos" panose="020B0004020202020204" pitchFamily="34" charset="0"/>
                <a:ea typeface="Aptos" panose="020B0004020202020204" pitchFamily="34" charset="0"/>
                <a:cs typeface="Times New Roman" panose="02020603050405020304" pitchFamily="18" charset="0"/>
              </a:rPr>
              <a:t>société et les médias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ont également une grande influence.</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Les multiples facettes de notre société façonnent les individus qui la composent, par exemple par les structures sociales mises en place, les attentes comportementales, les valeurs, etc. Les médias quant à eux nous envoient quotidiennement des images de corps ainsi que des messages liés au corps et à l’apparence. </a:t>
            </a:r>
          </a:p>
          <a:p>
            <a:pPr>
              <a:lnSpc>
                <a:spcPct val="107000"/>
              </a:lnSpc>
              <a:spcAft>
                <a:spcPts val="800"/>
              </a:spcAft>
              <a:buNone/>
            </a:pP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Enfin, comme société, nous nous retrouvons dans un temps donné et dans un lieu donné. Ainsi, l’</a:t>
            </a:r>
            <a:r>
              <a:rPr lang="fr-CA" sz="1800" b="1" kern="100" dirty="0">
                <a:effectLst/>
                <a:latin typeface="Aptos" panose="020B0004020202020204" pitchFamily="34" charset="0"/>
                <a:ea typeface="Aptos" panose="020B0004020202020204" pitchFamily="34" charset="0"/>
                <a:cs typeface="Times New Roman" panose="02020603050405020304" pitchFamily="18" charset="0"/>
              </a:rPr>
              <a:t>époque</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dans laquelle nous vivons et la </a:t>
            </a:r>
            <a:r>
              <a:rPr lang="fr-CA" sz="1800" b="1" kern="100" dirty="0">
                <a:effectLst/>
                <a:latin typeface="Aptos" panose="020B0004020202020204" pitchFamily="34" charset="0"/>
                <a:ea typeface="Aptos" panose="020B0004020202020204" pitchFamily="34" charset="0"/>
                <a:cs typeface="Times New Roman" panose="02020603050405020304" pitchFamily="18" charset="0"/>
              </a:rPr>
              <a:t>culture</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autour de nous influencent notre conception de la beauté. </a:t>
            </a:r>
          </a:p>
          <a:p>
            <a:pPr>
              <a:lnSpc>
                <a:spcPct val="107000"/>
              </a:lnSpc>
              <a:spcAft>
                <a:spcPts val="800"/>
              </a:spcAft>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Les normes varient d’une société à l’autre et d’une époque à l’autre. Par exemple, historiquement en Occident, on attribuait à tort une valeur supérieure aux hommes et aux personnes à la peau blanche fortunées. </a:t>
            </a:r>
            <a:r>
              <a:rPr lang="fr-CA" sz="1800" dirty="0">
                <a:effectLst/>
                <a:latin typeface="Aptos" panose="020B0004020202020204" pitchFamily="34" charset="0"/>
                <a:ea typeface="Aptos" panose="020B0004020202020204" pitchFamily="34" charset="0"/>
                <a:cs typeface="Times New Roman" panose="02020603050405020304" pitchFamily="18" charset="0"/>
              </a:rPr>
              <a:t>Aussi, à la Renaissance, on représentait davantage des corps féminins aux courbes généreuses, comme en témoignent les peintures de l’époque. </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Ces idéologies bien ancrées continuent d’influencer nos normes sociales de beauté aujourd’hui. »</a:t>
            </a:r>
          </a:p>
          <a:p>
            <a:endParaRPr lang="fr-CA" dirty="0"/>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6</a:t>
            </a:fld>
            <a:endParaRPr lang="fr-CA"/>
          </a:p>
        </p:txBody>
      </p:sp>
    </p:spTree>
    <p:extLst>
      <p:ext uri="{BB962C8B-B14F-4D97-AF65-F5344CB8AC3E}">
        <p14:creationId xmlns:p14="http://schemas.microsoft.com/office/powerpoint/2010/main" val="961092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26F367-8941-6014-09EC-6833DFD40050}"/>
            </a:ext>
          </a:extLst>
        </p:cNvPr>
        <p:cNvGrpSpPr/>
        <p:nvPr/>
      </p:nvGrpSpPr>
      <p:grpSpPr>
        <a:xfrm>
          <a:off x="0" y="0"/>
          <a:ext cx="0" cy="0"/>
          <a:chOff x="0" y="0"/>
          <a:chExt cx="0" cy="0"/>
        </a:xfrm>
      </p:grpSpPr>
      <p:sp>
        <p:nvSpPr>
          <p:cNvPr id="2" name="Espace réservé de l'image de diapositive 1">
            <a:extLst>
              <a:ext uri="{FF2B5EF4-FFF2-40B4-BE49-F238E27FC236}">
                <a16:creationId xmlns:a16="http://schemas.microsoft.com/office/drawing/2014/main" id="{5E03C818-3416-0178-EC91-9694D8A866E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8958157-9F9F-0784-8A3C-5FED18C26A5D}"/>
              </a:ext>
            </a:extLst>
          </p:cNvPr>
          <p:cNvSpPr>
            <a:spLocks noGrp="1"/>
          </p:cNvSpPr>
          <p:nvPr>
            <p:ph type="body" idx="1"/>
          </p:nvPr>
        </p:nvSpPr>
        <p:spPr/>
        <p:txBody>
          <a:bodyPr/>
          <a:lstStyle/>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Voici quelques informations à fournir aux élèves lorsque certains facteurs sont nommés. Il n’est pas nécessaire de présenter et de décrire l’ensemble des facteurs. Sélectionnez ceux qui vous semblent les plus pertinents pour le groupe.</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fr-CA" sz="1800" b="1" u="sng" kern="100" dirty="0">
                <a:effectLst/>
                <a:latin typeface="Aptos" panose="020B0004020202020204" pitchFamily="34" charset="0"/>
                <a:ea typeface="Aptos" panose="020B0004020202020204" pitchFamily="34" charset="0"/>
                <a:cs typeface="Times New Roman" panose="02020603050405020304" pitchFamily="18" charset="0"/>
              </a:rPr>
              <a:t>Entourage</a:t>
            </a:r>
          </a:p>
          <a:p>
            <a:pPr>
              <a:lnSpc>
                <a:spcPct val="107000"/>
              </a:lnSpc>
              <a:spcAft>
                <a:spcPts val="800"/>
              </a:spcAft>
              <a:buNone/>
            </a:pP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Famille </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inclut les parents, oncles, tantes, </a:t>
            </a:r>
            <a:r>
              <a:rPr lang="fr-CA" sz="1800" kern="100" dirty="0" err="1">
                <a:effectLst/>
                <a:latin typeface="Aptos" panose="020B0004020202020204" pitchFamily="34" charset="0"/>
                <a:ea typeface="Aptos" panose="020B0004020202020204" pitchFamily="34" charset="0"/>
                <a:cs typeface="Times New Roman" panose="02020603050405020304" pitchFamily="18" charset="0"/>
              </a:rPr>
              <a:t>cousin.e.s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fratrie</a:t>
            </a: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Milieu scolaire</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 inclut les </a:t>
            </a:r>
            <a:r>
              <a:rPr lang="fr-CA" sz="1800" kern="100" dirty="0" err="1">
                <a:effectLst/>
                <a:latin typeface="Aptos" panose="020B0004020202020204" pitchFamily="34" charset="0"/>
                <a:ea typeface="Aptos" panose="020B0004020202020204" pitchFamily="34" charset="0"/>
                <a:cs typeface="Times New Roman" panose="02020603050405020304" pitchFamily="18" charset="0"/>
              </a:rPr>
              <a:t>enseignant.e.s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le personnel scolaire, les camarades de classe, etc. </a:t>
            </a: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Milieu parascolaire, communautaire, sportif</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 inclut les </a:t>
            </a:r>
            <a:r>
              <a:rPr lang="fr-CA" sz="1800" kern="100" dirty="0" err="1">
                <a:effectLst/>
                <a:latin typeface="Aptos" panose="020B0004020202020204" pitchFamily="34" charset="0"/>
                <a:ea typeface="Aptos" panose="020B0004020202020204" pitchFamily="34" charset="0"/>
                <a:cs typeface="Times New Roman" panose="02020603050405020304" pitchFamily="18" charset="0"/>
              </a:rPr>
              <a:t>entraîneur.euse.s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les </a:t>
            </a:r>
            <a:r>
              <a:rPr lang="fr-CA" sz="1800" kern="100" dirty="0" err="1">
                <a:effectLst/>
                <a:latin typeface="Aptos" panose="020B0004020202020204" pitchFamily="34" charset="0"/>
                <a:ea typeface="Aptos" panose="020B0004020202020204" pitchFamily="34" charset="0"/>
                <a:cs typeface="Times New Roman" panose="02020603050405020304" pitchFamily="18" charset="0"/>
              </a:rPr>
              <a:t>animateur.rice.s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etc.</a:t>
            </a:r>
          </a:p>
          <a:p>
            <a:pPr>
              <a:lnSpc>
                <a:spcPct val="107000"/>
              </a:lnSpc>
              <a:spcAft>
                <a:spcPts val="800"/>
              </a:spcAft>
              <a:buNone/>
            </a:pPr>
            <a:r>
              <a:rPr lang="fr-CA" sz="1800" b="1" kern="100" dirty="0" err="1">
                <a:effectLst/>
                <a:latin typeface="Aptos" panose="020B0004020202020204" pitchFamily="34" charset="0"/>
                <a:ea typeface="Aptos" panose="020B0004020202020204" pitchFamily="34" charset="0"/>
                <a:cs typeface="Times New Roman" panose="02020603050405020304" pitchFamily="18" charset="0"/>
              </a:rPr>
              <a:t>Professionnel.le.s</a:t>
            </a:r>
            <a:r>
              <a:rPr lang="fr-CA" sz="1800" b="1" kern="100" dirty="0">
                <a:effectLst/>
                <a:latin typeface="Aptos" panose="020B0004020202020204" pitchFamily="34" charset="0"/>
                <a:ea typeface="Aptos" panose="020B0004020202020204" pitchFamily="34" charset="0"/>
                <a:cs typeface="Times New Roman" panose="02020603050405020304" pitchFamily="18" charset="0"/>
              </a:rPr>
              <a:t> de la santé</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 inclut les médecins de famille, les psychologues, les </a:t>
            </a:r>
            <a:r>
              <a:rPr lang="fr-CA" sz="1800" kern="100" dirty="0" err="1">
                <a:effectLst/>
                <a:latin typeface="Aptos" panose="020B0004020202020204" pitchFamily="34" charset="0"/>
                <a:ea typeface="Aptos" panose="020B0004020202020204" pitchFamily="34" charset="0"/>
                <a:cs typeface="Times New Roman" panose="02020603050405020304" pitchFamily="18" charset="0"/>
              </a:rPr>
              <a:t>psychoéducateur.rice.s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les dentistes, etc. </a:t>
            </a:r>
          </a:p>
          <a:p>
            <a:pPr>
              <a:lnSpc>
                <a:spcPct val="107000"/>
              </a:lnSpc>
              <a:spcAft>
                <a:spcPts val="800"/>
              </a:spcAft>
              <a:buNone/>
            </a:pPr>
            <a:r>
              <a:rPr lang="fr-CA" sz="1800" b="1" u="none" strike="noStrike" kern="100" dirty="0">
                <a:effectLst/>
                <a:latin typeface="Aptos" panose="020B0004020202020204" pitchFamily="34" charset="0"/>
                <a:ea typeface="Aptos" panose="020B0004020202020204" pitchFamily="34" charset="0"/>
                <a:cs typeface="Times New Roman" panose="02020603050405020304" pitchFamily="18" charset="0"/>
              </a:rPr>
              <a:t> </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fr-CA" sz="1800" b="1" u="sng" kern="100" dirty="0">
                <a:effectLst/>
                <a:latin typeface="Aptos" panose="020B0004020202020204" pitchFamily="34" charset="0"/>
                <a:ea typeface="Aptos" panose="020B0004020202020204" pitchFamily="34" charset="0"/>
                <a:cs typeface="Times New Roman" panose="02020603050405020304" pitchFamily="18" charset="0"/>
              </a:rPr>
              <a:t>Société et médias</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fr-CA" sz="1800" b="1" u="none" strike="noStrike" kern="100" dirty="0">
                <a:effectLst/>
                <a:latin typeface="Aptos" panose="020B0004020202020204" pitchFamily="34" charset="0"/>
                <a:ea typeface="Aptos" panose="020B0004020202020204" pitchFamily="34" charset="0"/>
                <a:cs typeface="Times New Roman" panose="02020603050405020304" pitchFamily="18" charset="0"/>
              </a:rPr>
              <a:t> </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Stéréotypes de genre : </a:t>
            </a:r>
            <a:r>
              <a:rPr lang="fr-CA" sz="1800" dirty="0">
                <a:effectLst/>
                <a:latin typeface="Aptos" panose="020B0004020202020204" pitchFamily="34" charset="0"/>
                <a:ea typeface="Aptos" panose="020B0004020202020204" pitchFamily="34" charset="0"/>
                <a:cs typeface="Times New Roman" panose="02020603050405020304" pitchFamily="18" charset="0"/>
              </a:rPr>
              <a:t>Comme on l’a vu plus tôt, ce sont des idées préconçues sur les caractéristiques, les rôles et les comportements attendus en fonction du sexe ou du genre. Ils exercent une </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grande pression à correspondre aux attentes de la société en fonction de son genre et limitent l’expression de qui nous sommes vraiment.</a:t>
            </a:r>
            <a:r>
              <a:rPr lang="fr-CA" sz="1800" kern="100" dirty="0">
                <a:solidFill>
                  <a:srgbClr val="808080"/>
                </a:solidFill>
                <a:effectLst/>
                <a:latin typeface="Aptos" panose="020B0004020202020204" pitchFamily="34" charset="0"/>
                <a:ea typeface="Aptos" panose="020B0004020202020204" pitchFamily="34" charset="0"/>
                <a:cs typeface="Times New Roman" panose="02020603050405020304" pitchFamily="18" charset="0"/>
              </a:rPr>
              <a:t> </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fr-CA" sz="1800" kern="100" dirty="0">
                <a:solidFill>
                  <a:srgbClr val="808080"/>
                </a:solidFill>
                <a:effectLst/>
                <a:latin typeface="Aptos" panose="020B0004020202020204" pitchFamily="34" charset="0"/>
                <a:ea typeface="Aptos" panose="020B0004020202020204" pitchFamily="34" charset="0"/>
                <a:cs typeface="Times New Roman" panose="02020603050405020304" pitchFamily="18" charset="0"/>
              </a:rPr>
              <a:t> </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Sexualisation de l’espace public : </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Correspond à des situations de la vie quotidienne qui sont sexualisées et qui réfèrent à la sexualité ainsi qu’à des corps adoptant des postures suggestives et des vêtements révélateurs. C’est un environnement où les messages à caractère sexuel et les informations au sujet de la sexualité sont omniprésents. On peut penser aux publicités stéréotypées et sexistes, à du contenu sexuellement explicite, à la pornographie, aux messages et aux images à caractère sexuel dans les médias sociaux, à la présence de stéréotypes dans les jeux vidéo, etc.</a:t>
            </a:r>
          </a:p>
          <a:p>
            <a:pPr>
              <a:lnSpc>
                <a:spcPct val="115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tabLst>
                <a:tab pos="457200" algn="l"/>
              </a:tabLst>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Préjugés et fausses croyances en lien avec le format corporel </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Plusieurs préjugés en lien avec l’apparence et le poids véhiculent de fausses croyances qui attribuent une valeur positive aux personnes minces et une valeur négative aux personnes grosses*. Par exemple, la minceur est souvent associée à la santé, au bonheur, à la réussite, à la performance et au pouvoir de séduction, alors que la grosseur est associée à la maladie, à la paresse, au manque de volonté, au laisser-aller et à l’échec. Ces préjugés sont malheureusement très répandus et trop souvent banalisés. Ils peuvent engendrer des attitudes négatives et des comportements discriminatoires envers les autres et la création d’environnements non inclusifs et stigmatisants.</a:t>
            </a:r>
          </a:p>
          <a:p>
            <a:pPr>
              <a:lnSpc>
                <a:spcPct val="107000"/>
              </a:lnSpc>
              <a:spcAft>
                <a:spcPts val="800"/>
              </a:spcAft>
              <a:buNone/>
              <a:tabLst>
                <a:tab pos="457200" algn="l"/>
              </a:tabLst>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Industrie de l’amaigrissement et du</a:t>
            </a:r>
            <a:r>
              <a:rPr lang="fr-CA" sz="1800" b="1" i="1" kern="100" dirty="0">
                <a:effectLst/>
                <a:latin typeface="Aptos" panose="020B0004020202020204" pitchFamily="34" charset="0"/>
                <a:ea typeface="Aptos" panose="020B0004020202020204" pitchFamily="34" charset="0"/>
                <a:cs typeface="Times New Roman" panose="02020603050405020304" pitchFamily="18" charset="0"/>
              </a:rPr>
              <a:t> </a:t>
            </a:r>
            <a:r>
              <a:rPr lang="fr-CA" sz="1800" b="1" i="0" kern="100" dirty="0">
                <a:effectLst/>
                <a:latin typeface="Aptos" panose="020B0004020202020204" pitchFamily="34" charset="0"/>
                <a:ea typeface="Aptos" panose="020B0004020202020204" pitchFamily="34" charset="0"/>
                <a:cs typeface="Times New Roman" panose="02020603050405020304" pitchFamily="18" charset="0"/>
              </a:rPr>
              <a:t>fitness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 Un secteur très lucratif qui profite de l’insatisfaction corporelle et de la vulnérabilité des gens pour faire de l’argent avec les échecs répétés des méthodes proposées. En effet, il a été prouvé à maintes reprises que les méthodes uniquement axées sur la perte de poids sont inefficaces à long terme et souvent néfastes pour la santé. Les messages véhiculés par cette industrie peuvent avoir des impacts importants sur la façon dont on perçoit notre corps et celui des autres. </a:t>
            </a:r>
          </a:p>
          <a:p>
            <a:pPr>
              <a:lnSpc>
                <a:spcPct val="107000"/>
              </a:lnSpc>
              <a:spcAft>
                <a:spcPts val="800"/>
              </a:spcAft>
              <a:buNone/>
            </a:pP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Réseaux sociaux :</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Les réseaux sociaux nous exposent régulièrement à des images de corps. Il y règne une illusion de perfection en raison de la façon dont ces plateformes sont conçues et de notre désir naturel de bien paraître. Notre exposition aux réseaux sociaux, aux images et à la publicité contribue donc à façonner les standards de beauté auxquels on adhère.  </a:t>
            </a:r>
            <a:r>
              <a:rPr lang="fr-CA" sz="1800"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Retouches et filtres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 Le recours à ces pratiques sur les réseaux sociaux, dans les magazines, les séries ou au cinéma altère les images de corps auxquelles nous sommes </a:t>
            </a:r>
            <a:r>
              <a:rPr lang="fr-CA" sz="1800" kern="100" dirty="0" err="1">
                <a:effectLst/>
                <a:latin typeface="Aptos" panose="020B0004020202020204" pitchFamily="34" charset="0"/>
                <a:ea typeface="Aptos" panose="020B0004020202020204" pitchFamily="34" charset="0"/>
                <a:cs typeface="Times New Roman" panose="02020603050405020304" pitchFamily="18" charset="0"/>
              </a:rPr>
              <a:t>exposé.e.s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ne reflétant plus la réalité. Ainsi, en publiant ou en consommant ces contenus, on risque d’adhérer inconsciemment à un modèle de beauté irréaliste et très peu diversifié.</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Industrie des cosmétiques et de la mode : </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Cette industrie fait la promotion de standards inatteignables et de tendances éphémères afin de créer un besoin de renouvellement pour les </a:t>
            </a:r>
            <a:r>
              <a:rPr lang="fr-CA" sz="1800" kern="100" dirty="0" err="1">
                <a:effectLst/>
                <a:latin typeface="Aptos" panose="020B0004020202020204" pitchFamily="34" charset="0"/>
                <a:ea typeface="Aptos" panose="020B0004020202020204" pitchFamily="34" charset="0"/>
                <a:cs typeface="Times New Roman" panose="02020603050405020304" pitchFamily="18" charset="0"/>
              </a:rPr>
              <a:t>consommateur.rice.s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Donc, tout comme l’industrie de l’amaigrissement et du</a:t>
            </a:r>
            <a:r>
              <a:rPr lang="fr-CA" sz="1800" i="1" kern="100" dirty="0">
                <a:effectLst/>
                <a:latin typeface="Aptos" panose="020B0004020202020204" pitchFamily="34" charset="0"/>
                <a:ea typeface="Aptos" panose="020B0004020202020204" pitchFamily="34" charset="0"/>
                <a:cs typeface="Times New Roman" panose="02020603050405020304" pitchFamily="18" charset="0"/>
              </a:rPr>
              <a:t> fitness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il faut se rappeler constamment qu’elle n’a pas nécessairement notre bien-être à cœur et que ce sont avant tout des entreprises qui visent à faire du profit. </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Industrie du divertissement : </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Que ce soit par l’entremise des films, des émissions, des vidéoclips, des personnages de jeux vidéo ou des livres, on remarque une surreprésentation de caractéristiques semblables. À force de voir ces images, on en vient à penser que ce sont ces caractéristiques qui devraient être la norme.  </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Publicité et marketing : </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C’est en fait un puissant canal de communication pour transmettre tous les messages et toutes les valeurs dont on vient de discuter. </a:t>
            </a:r>
          </a:p>
          <a:p>
            <a:pPr>
              <a:lnSpc>
                <a:spcPct val="107000"/>
              </a:lnSpc>
              <a:spcAft>
                <a:spcPts val="800"/>
              </a:spcAft>
              <a:buNone/>
            </a:pP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Concluez cette première partie de l’activité en apportant certaines nuances :</a:t>
            </a:r>
          </a:p>
          <a:p>
            <a:pPr marL="0" marR="0" lvl="0" indent="0" algn="l" defTabSz="914400" rtl="0" eaLnBrk="1" fontAlgn="auto" latinLnBrk="0" hangingPunct="1">
              <a:lnSpc>
                <a:spcPct val="107000"/>
              </a:lnSpc>
              <a:spcBef>
                <a:spcPts val="0"/>
              </a:spcBef>
              <a:spcAft>
                <a:spcPts val="800"/>
              </a:spcAft>
              <a:buClrTx/>
              <a:buSzTx/>
              <a:buFontTx/>
              <a:buNone/>
              <a:tabLst/>
              <a:defRP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Le schéma des facteurs qui forgent les normes sociales de beauté que nous venons de construire ensemble met en lumière les éléments qui contribuent à façonner les standards de beauté irréalistes et peu diversifiés qui sont prédominants actuellement. Par ailleurs, ces mêmes facteurs ont aussi le pouvoir de transmettre des messages positifs sur le corps et de valoriser une diversité de corps, ce qui peut faire contrepoids aux normes actuelles. Par exemple, un parent qui valorise son enfant par autre chose que son apparence, des comptes sur les réseaux sociaux où la diversité corporelle est représentée. »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fr-CA" dirty="0"/>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Notes :</a:t>
            </a:r>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r>
              <a:rPr lang="fr-CA" sz="1800" dirty="0">
                <a:effectLst/>
                <a:latin typeface="Aptos" panose="020B0004020202020204" pitchFamily="34" charset="0"/>
                <a:ea typeface="Aptos" panose="020B0004020202020204" pitchFamily="34" charset="0"/>
                <a:cs typeface="Times New Roman" panose="02020603050405020304" pitchFamily="18" charset="0"/>
              </a:rPr>
              <a:t>Le terme « personne grosse » est utilisé comme un mot descriptif sans aucune connotation péjorative.</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Selon l’origine ethnique des élèves de la classe, vous pouvez ajouter d’autres cultures dans la section « Époque et culture ». </a:t>
            </a:r>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Il ne s’agit pas d’un schéma exhaustif de tous les facteurs qui influencent les normes sociales de beauté.</a:t>
            </a:r>
          </a:p>
        </p:txBody>
      </p:sp>
      <p:sp>
        <p:nvSpPr>
          <p:cNvPr id="4" name="Espace réservé du numéro de diapositive 3">
            <a:extLst>
              <a:ext uri="{FF2B5EF4-FFF2-40B4-BE49-F238E27FC236}">
                <a16:creationId xmlns:a16="http://schemas.microsoft.com/office/drawing/2014/main" id="{18B944DD-CCCC-7A79-A9D6-00FE4054223A}"/>
              </a:ext>
            </a:extLst>
          </p:cNvPr>
          <p:cNvSpPr>
            <a:spLocks noGrp="1"/>
          </p:cNvSpPr>
          <p:nvPr>
            <p:ph type="sldNum" sz="quarter" idx="5"/>
          </p:nvPr>
        </p:nvSpPr>
        <p:spPr/>
        <p:txBody>
          <a:bodyPr/>
          <a:lstStyle/>
          <a:p>
            <a:fld id="{2D99418F-BE69-42C7-A8B8-9A41B11CB130}" type="slidenum">
              <a:rPr lang="fr-CA" smtClean="0"/>
              <a:t>7</a:t>
            </a:fld>
            <a:endParaRPr lang="fr-CA"/>
          </a:p>
        </p:txBody>
      </p:sp>
    </p:spTree>
    <p:extLst>
      <p:ext uri="{BB962C8B-B14F-4D97-AF65-F5344CB8AC3E}">
        <p14:creationId xmlns:p14="http://schemas.microsoft.com/office/powerpoint/2010/main" val="41346645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800" dirty="0">
                <a:effectLst/>
                <a:latin typeface="Aptos" panose="020B0004020202020204" pitchFamily="34" charset="0"/>
                <a:ea typeface="Aptos" panose="020B0004020202020204" pitchFamily="34" charset="0"/>
                <a:cs typeface="Times New Roman" panose="02020603050405020304" pitchFamily="18" charset="0"/>
              </a:rPr>
              <a:t>Sans le réaliser, les normes sociales de beauté peuvent influencer nos préférences.</a:t>
            </a:r>
          </a:p>
          <a:p>
            <a:endParaRPr lang="fr-CA" sz="1800" dirty="0">
              <a:effectLst/>
              <a:latin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De quelles façons peuvent-elles nous influencer? </a:t>
            </a:r>
          </a:p>
          <a:p>
            <a:endParaRPr lang="fr-CA" dirty="0"/>
          </a:p>
          <a:p>
            <a:pPr marL="342900" lvl="0" indent="-342900">
              <a:lnSpc>
                <a:spcPct val="107000"/>
              </a:lnSpc>
              <a:buFont typeface="Aptos" panose="020B0004020202020204" pitchFamily="34" charset="0"/>
              <a:buChar cha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À force de voir des images de corps qui correspondent à ces normes et de se faire marteler des messages qui associent ces caractéristiques physiques à des aspects positifs (la réussite, le bonheur, la beauté, etc.), on finit par croire qu’on devrait aspirer à atteindre ces standards. </a:t>
            </a:r>
          </a:p>
          <a:p>
            <a:pPr marL="342900" lvl="0" indent="-342900">
              <a:lnSpc>
                <a:spcPct val="107000"/>
              </a:lnSpc>
              <a:spcAft>
                <a:spcPts val="800"/>
              </a:spcAft>
              <a:buFont typeface="Aptos" panose="020B0004020202020204" pitchFamily="34" charset="0"/>
              <a:buChar cha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Souvent, on apprécie davantage ce qu’on connait et ce qu’on a l’habitude de voir. </a:t>
            </a:r>
          </a:p>
          <a:p>
            <a:endParaRPr lang="fr-CA" dirty="0"/>
          </a:p>
        </p:txBody>
      </p:sp>
      <p:sp>
        <p:nvSpPr>
          <p:cNvPr id="4" name="Espace réservé du numéro de diapositive 3"/>
          <p:cNvSpPr>
            <a:spLocks noGrp="1"/>
          </p:cNvSpPr>
          <p:nvPr>
            <p:ph type="sldNum" sz="quarter" idx="5"/>
          </p:nvPr>
        </p:nvSpPr>
        <p:spPr/>
        <p:txBody>
          <a:bodyPr/>
          <a:lstStyle/>
          <a:p>
            <a:fld id="{EE8E018A-E226-473D-ACB5-D77CD228883D}" type="slidenum">
              <a:rPr lang="fr-CA" smtClean="0"/>
              <a:t>8</a:t>
            </a:fld>
            <a:endParaRPr lang="fr-CA"/>
          </a:p>
        </p:txBody>
      </p:sp>
    </p:spTree>
    <p:extLst>
      <p:ext uri="{BB962C8B-B14F-4D97-AF65-F5344CB8AC3E}">
        <p14:creationId xmlns:p14="http://schemas.microsoft.com/office/powerpoint/2010/main" val="37346450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lvl="0" indent="0">
              <a:lnSpc>
                <a:spcPct val="107000"/>
              </a:lnSpc>
              <a:buFont typeface="Aptos" panose="020B0004020202020204" pitchFamily="34" charset="0"/>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a) Créer une pression à se conformer</a:t>
            </a:r>
          </a:p>
          <a:p>
            <a:pPr marL="0" marR="0" lvl="0" indent="0" algn="l" defTabSz="914400" rtl="0" eaLnBrk="1" fontAlgn="auto" latinLnBrk="0" hangingPunct="1">
              <a:lnSpc>
                <a:spcPct val="107000"/>
              </a:lnSpc>
              <a:spcBef>
                <a:spcPts val="0"/>
              </a:spcBef>
              <a:spcAft>
                <a:spcPts val="0"/>
              </a:spcAft>
              <a:buClrTx/>
              <a:buSzTx/>
              <a:buFont typeface="Aptos" panose="020B0004020202020204" pitchFamily="34" charset="0"/>
              <a:buNone/>
              <a:tabLst/>
              <a:defRP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Les normes entretiennent des modèles irréalistes et non représentatifs de la diversité corporelle, ce qui peut amener beaucoup de pression à se conformer à ces modèles. </a:t>
            </a:r>
          </a:p>
          <a:p>
            <a:pPr marL="0" lvl="0" indent="0">
              <a:lnSpc>
                <a:spcPct val="107000"/>
              </a:lnSpc>
              <a:buFont typeface="Aptos" panose="020B0004020202020204" pitchFamily="34" charset="0"/>
              <a:buNone/>
            </a:pPr>
            <a:endParaRPr lang="fr-CA" sz="1800" b="1" kern="100" dirty="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buFont typeface="Aptos" panose="020B0004020202020204" pitchFamily="34" charset="0"/>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b) Accentuer les stéréotypes de genre</a:t>
            </a:r>
          </a:p>
          <a:p>
            <a:pPr marL="0" lvl="0" indent="0">
              <a:lnSpc>
                <a:spcPct val="107000"/>
              </a:lnSpc>
              <a:buFont typeface="Aptos" panose="020B0004020202020204" pitchFamily="34" charset="0"/>
              <a:buNone/>
            </a:pPr>
            <a:r>
              <a:rPr lang="fr-CA" sz="1800" dirty="0">
                <a:effectLst/>
                <a:latin typeface="Aptos" panose="020B0004020202020204" pitchFamily="34" charset="0"/>
                <a:ea typeface="Aptos" panose="020B0004020202020204" pitchFamily="34" charset="0"/>
                <a:cs typeface="Times New Roman" panose="02020603050405020304" pitchFamily="18" charset="0"/>
              </a:rPr>
              <a:t>Ce qui nuit à l’atteinte du plein potentiel de tous les individus en les catégorisant dans des moules préétablis. Cela peut aussi les freiner dans l’écoute de leurs réelles préférences et envies.</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buFont typeface="Aptos" panose="020B0004020202020204" pitchFamily="34" charset="0"/>
              <a:buNone/>
            </a:pP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buFont typeface="Aptos" panose="020B0004020202020204" pitchFamily="34" charset="0"/>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c) Présenter une vision faussée de la sexualité</a:t>
            </a:r>
          </a:p>
          <a:p>
            <a:pPr marL="285750" lvl="0" indent="-285750">
              <a:lnSpc>
                <a:spcPct val="107000"/>
              </a:lnSpc>
              <a:buFont typeface="Courier New" panose="02070309020205020404" pitchFamily="49" charset="0"/>
              <a:buChar char="o"/>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Banalisation de la sexualité et de son expression</a:t>
            </a:r>
          </a:p>
          <a:p>
            <a:pPr marL="285750" lvl="0" indent="-285750">
              <a:lnSpc>
                <a:spcPct val="107000"/>
              </a:lnSpc>
              <a:buFont typeface="Courier New" panose="02070309020205020404" pitchFamily="49" charset="0"/>
              <a:buChar char="o"/>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Distinction flouée entre la sphère publique et la sphère privée </a:t>
            </a:r>
          </a:p>
          <a:p>
            <a:pPr marL="285750" lvl="0" indent="-285750">
              <a:lnSpc>
                <a:spcPct val="107000"/>
              </a:lnSpc>
              <a:spcAft>
                <a:spcPts val="800"/>
              </a:spcAft>
              <a:buFont typeface="Courier New" panose="02070309020205020404" pitchFamily="49" charset="0"/>
              <a:buChar char="o"/>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Vision réductrice de la sexualité, associée à la génitalité et à la performance</a:t>
            </a:r>
          </a:p>
          <a:p>
            <a:pPr marL="0" lvl="0" indent="0">
              <a:lnSpc>
                <a:spcPct val="107000"/>
              </a:lnSpc>
              <a:buFont typeface="Aptos" panose="020B0004020202020204" pitchFamily="34" charset="0"/>
              <a:buNone/>
            </a:pP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buFont typeface="Aptos" panose="020B0004020202020204" pitchFamily="34" charset="0"/>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d) Réduire les préjugés en lien avec le format corporel</a:t>
            </a:r>
          </a:p>
          <a:p>
            <a:pPr marL="0" marR="0" lvl="0" indent="0" algn="l" defTabSz="914400" rtl="0" eaLnBrk="1" fontAlgn="auto" latinLnBrk="0" hangingPunct="1">
              <a:lnSpc>
                <a:spcPct val="107000"/>
              </a:lnSpc>
              <a:spcBef>
                <a:spcPts val="0"/>
              </a:spcBef>
              <a:spcAft>
                <a:spcPts val="0"/>
              </a:spcAft>
              <a:buClrTx/>
              <a:buSzTx/>
              <a:buFont typeface="Aptos" panose="020B0004020202020204" pitchFamily="34" charset="0"/>
              <a:buNone/>
              <a:tabLst/>
              <a:defRP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C’est plutôt le contraire. Les normes sociales de beauté entretiennent les préjugés liés au format corporel, ce qui peut engendrer de la stigmatisation, voire de la discrimination, envers les personnes dont l’apparence s’éloigne considérablement des normes sociales de beauté.</a:t>
            </a:r>
          </a:p>
          <a:p>
            <a:pPr marL="0" lvl="0" indent="0">
              <a:lnSpc>
                <a:spcPct val="107000"/>
              </a:lnSpc>
              <a:buFont typeface="Aptos" panose="020B0004020202020204" pitchFamily="34" charset="0"/>
              <a:buNone/>
            </a:pP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spcAft>
                <a:spcPts val="800"/>
              </a:spcAft>
              <a:buFont typeface="Aptos" panose="020B0004020202020204" pitchFamily="34" charset="0"/>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e) Fragiliser l’estime de soi</a:t>
            </a:r>
          </a:p>
          <a:p>
            <a:pPr marL="0" lvl="0" indent="0">
              <a:lnSpc>
                <a:spcPct val="107000"/>
              </a:lnSpc>
              <a:spcAft>
                <a:spcPts val="800"/>
              </a:spcAft>
              <a:buFont typeface="Aptos" panose="020B0004020202020204" pitchFamily="34" charset="0"/>
              <a:buNone/>
            </a:pPr>
            <a:r>
              <a:rPr lang="fr-CA" sz="1800" b="0" kern="100" dirty="0">
                <a:effectLst/>
                <a:latin typeface="Aptos" panose="020B0004020202020204" pitchFamily="34" charset="0"/>
                <a:ea typeface="Aptos" panose="020B0004020202020204" pitchFamily="34" charset="0"/>
                <a:cs typeface="Times New Roman" panose="02020603050405020304" pitchFamily="18" charset="0"/>
              </a:rPr>
              <a:t>L’exposition aux standards de beauté amène souvent une tendance à se </a:t>
            </a:r>
            <a:r>
              <a:rPr lang="fr-CA" sz="1800" b="0" dirty="0">
                <a:effectLst/>
                <a:latin typeface="Aptos" panose="020B0004020202020204" pitchFamily="34" charset="0"/>
                <a:ea typeface="Aptos" panose="020B0004020202020204" pitchFamily="34" charset="0"/>
                <a:cs typeface="Times New Roman" panose="02020603050405020304" pitchFamily="18" charset="0"/>
              </a:rPr>
              <a:t>comparer aux </a:t>
            </a:r>
            <a:r>
              <a:rPr lang="fr-CA" sz="1800" dirty="0">
                <a:effectLst/>
                <a:latin typeface="Aptos" panose="020B0004020202020204" pitchFamily="34" charset="0"/>
                <a:ea typeface="Aptos" panose="020B0004020202020204" pitchFamily="34" charset="0"/>
                <a:cs typeface="Times New Roman" panose="02020603050405020304" pitchFamily="18" charset="0"/>
              </a:rPr>
              <a:t>autres, ce qui peut créer de </a:t>
            </a:r>
            <a:r>
              <a:rPr lang="fr-CA" sz="1800" b="0" dirty="0">
                <a:effectLst/>
                <a:latin typeface="Aptos" panose="020B0004020202020204" pitchFamily="34" charset="0"/>
                <a:ea typeface="Aptos" panose="020B0004020202020204" pitchFamily="34" charset="0"/>
                <a:cs typeface="Times New Roman" panose="02020603050405020304" pitchFamily="18" charset="0"/>
              </a:rPr>
              <a:t>l’insatisfaction corporelle et fragiliser l’estime de soi. </a:t>
            </a:r>
            <a:endParaRPr lang="fr-CA" sz="1800" b="0" kern="100" dirty="0">
              <a:effectLst/>
              <a:latin typeface="Aptos" panose="020B0004020202020204" pitchFamily="34" charset="0"/>
              <a:ea typeface="Aptos" panose="020B0004020202020204" pitchFamily="34" charset="0"/>
              <a:cs typeface="Times New Roman" panose="02020603050405020304" pitchFamily="18" charset="0"/>
            </a:endParaRPr>
          </a:p>
          <a:p>
            <a:endParaRPr lang="fr-CA" dirty="0"/>
          </a:p>
        </p:txBody>
      </p:sp>
      <p:sp>
        <p:nvSpPr>
          <p:cNvPr id="4" name="Espace réservé du numéro de diapositive 3"/>
          <p:cNvSpPr>
            <a:spLocks noGrp="1"/>
          </p:cNvSpPr>
          <p:nvPr>
            <p:ph type="sldNum" sz="quarter" idx="5"/>
          </p:nvPr>
        </p:nvSpPr>
        <p:spPr/>
        <p:txBody>
          <a:bodyPr/>
          <a:lstStyle/>
          <a:p>
            <a:fld id="{EE8E018A-E226-473D-ACB5-D77CD228883D}" type="slidenum">
              <a:rPr lang="fr-CA" smtClean="0"/>
              <a:t>9</a:t>
            </a:fld>
            <a:endParaRPr lang="fr-CA"/>
          </a:p>
        </p:txBody>
      </p:sp>
    </p:spTree>
    <p:extLst>
      <p:ext uri="{BB962C8B-B14F-4D97-AF65-F5344CB8AC3E}">
        <p14:creationId xmlns:p14="http://schemas.microsoft.com/office/powerpoint/2010/main" val="1289351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L’exposition régulière aux normes sociales de beauté peut aussi : </a:t>
            </a:r>
          </a:p>
          <a:p>
            <a:pPr marL="342900" lvl="0" indent="-342900">
              <a:lnSpc>
                <a:spcPct val="107000"/>
              </a:lnSpc>
              <a:buFont typeface="Aptos" panose="020B0004020202020204" pitchFamily="34" charset="0"/>
              <a:buChar char="-"/>
            </a:pPr>
            <a:r>
              <a:rPr lang="fr-CA" sz="1800" b="0" kern="100" dirty="0">
                <a:effectLst/>
                <a:latin typeface="Aptos" panose="020B0004020202020204" pitchFamily="34" charset="0"/>
                <a:ea typeface="Aptos" panose="020B0004020202020204" pitchFamily="34" charset="0"/>
                <a:cs typeface="Times New Roman" panose="02020603050405020304" pitchFamily="18" charset="0"/>
              </a:rPr>
              <a:t>Créer une préoccupation constante envers notre apparence affectant ainsi notre capacité à profiter du moment présent et à entrer en contact avec les autres de manière authentique.  </a:t>
            </a:r>
          </a:p>
          <a:p>
            <a:pPr marL="342900" lvl="0" indent="-342900" algn="just">
              <a:lnSpc>
                <a:spcPct val="107000"/>
              </a:lnSpc>
              <a:buFont typeface="Aptos" panose="020B0004020202020204" pitchFamily="34" charset="0"/>
              <a:buChar char="-"/>
            </a:pPr>
            <a:r>
              <a:rPr lang="fr-CA" sz="1800" b="0" kern="100" dirty="0">
                <a:effectLst/>
                <a:latin typeface="Aptos" panose="020B0004020202020204" pitchFamily="34" charset="0"/>
                <a:ea typeface="Aptos" panose="020B0004020202020204" pitchFamily="34" charset="0"/>
                <a:cs typeface="Times New Roman" panose="02020603050405020304" pitchFamily="18" charset="0"/>
              </a:rPr>
              <a:t>Alimenter l'exclusion et créer un sentiment d’invisibilité chez les personnes qui ne se retrouvent pas dans les modèles dominants. </a:t>
            </a:r>
          </a:p>
          <a:p>
            <a:pPr marL="342900" lvl="0" indent="-342900">
              <a:lnSpc>
                <a:spcPct val="107000"/>
              </a:lnSpc>
              <a:buFont typeface="Aptos" panose="020B0004020202020204" pitchFamily="34" charset="0"/>
              <a:buChar char="-"/>
            </a:pPr>
            <a:r>
              <a:rPr lang="fr-CA" sz="1800" b="0" kern="100" dirty="0">
                <a:effectLst/>
                <a:latin typeface="Aptos" panose="020B0004020202020204" pitchFamily="34" charset="0"/>
                <a:ea typeface="Aptos" panose="020B0004020202020204" pitchFamily="34" charset="0"/>
                <a:cs typeface="Times New Roman" panose="02020603050405020304" pitchFamily="18" charset="0"/>
              </a:rPr>
              <a:t>Amener une personne à se surinvestir dans son apparence, faisant en sorte que cet aspect empiète sur d’autres sphères de sa vie.  </a:t>
            </a:r>
          </a:p>
          <a:p>
            <a:pPr marL="342900" lvl="0" indent="-342900">
              <a:lnSpc>
                <a:spcPct val="107000"/>
              </a:lnSpc>
              <a:spcAft>
                <a:spcPts val="800"/>
              </a:spcAft>
              <a:buFont typeface="Aptos" panose="020B0004020202020204" pitchFamily="34" charset="0"/>
              <a:buChar char="-"/>
            </a:pPr>
            <a:r>
              <a:rPr lang="fr-CA" sz="1800" b="0" kern="100" dirty="0">
                <a:effectLst/>
                <a:latin typeface="Aptos" panose="020B0004020202020204" pitchFamily="34" charset="0"/>
                <a:ea typeface="Aptos" panose="020B0004020202020204" pitchFamily="34" charset="0"/>
                <a:cs typeface="Times New Roman" panose="02020603050405020304" pitchFamily="18" charset="0"/>
              </a:rPr>
              <a:t>Augmenter nos attentes envers l’apparence des autres, notamment dans un contexte de relation amoureuse, ce qui peut limiter l'authenticité dans une relation et le respect mutuel.</a:t>
            </a:r>
          </a:p>
          <a:p>
            <a:endParaRPr lang="fr-CA" dirty="0"/>
          </a:p>
        </p:txBody>
      </p:sp>
      <p:sp>
        <p:nvSpPr>
          <p:cNvPr id="4" name="Espace réservé du numéro de diapositive 3"/>
          <p:cNvSpPr>
            <a:spLocks noGrp="1"/>
          </p:cNvSpPr>
          <p:nvPr>
            <p:ph type="sldNum" sz="quarter" idx="5"/>
          </p:nvPr>
        </p:nvSpPr>
        <p:spPr/>
        <p:txBody>
          <a:bodyPr/>
          <a:lstStyle/>
          <a:p>
            <a:fld id="{EE8E018A-E226-473D-ACB5-D77CD228883D}" type="slidenum">
              <a:rPr lang="fr-CA" smtClean="0"/>
              <a:t>10</a:t>
            </a:fld>
            <a:endParaRPr lang="fr-CA"/>
          </a:p>
        </p:txBody>
      </p:sp>
    </p:spTree>
    <p:extLst>
      <p:ext uri="{BB962C8B-B14F-4D97-AF65-F5344CB8AC3E}">
        <p14:creationId xmlns:p14="http://schemas.microsoft.com/office/powerpoint/2010/main" val="14139555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800" kern="100" dirty="0">
                <a:effectLst/>
                <a:latin typeface="Calibri" panose="020F0502020204030204" pitchFamily="34" charset="0"/>
                <a:ea typeface="Calibri" panose="020F0502020204030204" pitchFamily="34" charset="0"/>
                <a:cs typeface="Calibri" panose="020F0502020204030204" pitchFamily="34" charset="0"/>
              </a:rPr>
              <a:t>Une fois l’atelier terminé, mettez à la disposition des élèves l’infographie </a:t>
            </a:r>
            <a:r>
              <a:rPr lang="fr-CA" sz="1800" i="1" kern="100" dirty="0">
                <a:effectLst/>
                <a:latin typeface="Calibri" panose="020F0502020204030204" pitchFamily="34" charset="0"/>
                <a:ea typeface="Calibri" panose="020F0502020204030204" pitchFamily="34" charset="0"/>
                <a:cs typeface="Calibri" panose="020F0502020204030204" pitchFamily="34" charset="0"/>
              </a:rPr>
              <a:t>Être ou paraître?</a:t>
            </a:r>
            <a:r>
              <a:rPr lang="fr-CA" sz="1800" kern="100" dirty="0">
                <a:effectLst/>
                <a:latin typeface="Calibri" panose="020F0502020204030204" pitchFamily="34" charset="0"/>
                <a:ea typeface="Calibri" panose="020F0502020204030204" pitchFamily="34" charset="0"/>
                <a:cs typeface="Calibri" panose="020F0502020204030204" pitchFamily="34" charset="0"/>
              </a:rPr>
              <a:t>. Vous pouvez l’afficher dans la classe ou dans l’école, l’envoyer par courriel, la rendre accessible sur le portail, etc.</a:t>
            </a:r>
            <a:endParaRPr lang="fr-CA" sz="1800" kern="100" dirty="0">
              <a:effectLst/>
              <a:latin typeface="Calibri" panose="020F0502020204030204" pitchFamily="34" charset="0"/>
              <a:ea typeface="Calibri" panose="020F0502020204030204" pitchFamily="34" charset="0"/>
              <a:cs typeface="Arial" panose="020B0604020202020204" pitchFamily="34" charset="0"/>
            </a:endParaRPr>
          </a:p>
          <a:p>
            <a:endParaRPr lang="fr-CA" dirty="0"/>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11</a:t>
            </a:fld>
            <a:endParaRPr lang="fr-CA"/>
          </a:p>
        </p:txBody>
      </p:sp>
    </p:spTree>
    <p:extLst>
      <p:ext uri="{BB962C8B-B14F-4D97-AF65-F5344CB8AC3E}">
        <p14:creationId xmlns:p14="http://schemas.microsoft.com/office/powerpoint/2010/main" val="39917697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9.sv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2.svg"/><Relationship Id="rId18" Type="http://schemas.openxmlformats.org/officeDocument/2006/relationships/hyperlink" Target="https://www.tiktok.com/@groupeequilibre" TargetMode="External"/><Relationship Id="rId3" Type="http://schemas.openxmlformats.org/officeDocument/2006/relationships/tags" Target="../tags/tag3.xml"/><Relationship Id="rId7" Type="http://schemas.openxmlformats.org/officeDocument/2006/relationships/hyperlink" Target="https://www.youtube.com/user/GroupeEquiLibre" TargetMode="External"/><Relationship Id="rId12" Type="http://schemas.openxmlformats.org/officeDocument/2006/relationships/image" Target="../media/image11.png"/><Relationship Id="rId17" Type="http://schemas.openxmlformats.org/officeDocument/2006/relationships/image" Target="../media/image15.png"/><Relationship Id="rId2" Type="http://schemas.openxmlformats.org/officeDocument/2006/relationships/tags" Target="../tags/tag2.xml"/><Relationship Id="rId16" Type="http://schemas.openxmlformats.org/officeDocument/2006/relationships/image" Target="../media/image1.png"/><Relationship Id="rId1" Type="http://schemas.openxmlformats.org/officeDocument/2006/relationships/tags" Target="../tags/tag1.xml"/><Relationship Id="rId6" Type="http://schemas.openxmlformats.org/officeDocument/2006/relationships/slideMaster" Target="../slideMasters/slideMaster5.xml"/><Relationship Id="rId11" Type="http://schemas.openxmlformats.org/officeDocument/2006/relationships/hyperlink" Target="https://www.instagram.com/groupeequilibre/" TargetMode="External"/><Relationship Id="rId5" Type="http://schemas.openxmlformats.org/officeDocument/2006/relationships/tags" Target="../tags/tag5.xml"/><Relationship Id="rId15" Type="http://schemas.openxmlformats.org/officeDocument/2006/relationships/image" Target="../media/image14.svg"/><Relationship Id="rId10" Type="http://schemas.openxmlformats.org/officeDocument/2006/relationships/hyperlink" Target="https://www.linkedin.com/company/groupeequilibre/" TargetMode="External"/><Relationship Id="rId19" Type="http://schemas.openxmlformats.org/officeDocument/2006/relationships/image" Target="../media/image16.png"/><Relationship Id="rId4" Type="http://schemas.openxmlformats.org/officeDocument/2006/relationships/tags" Target="../tags/tag4.xml"/><Relationship Id="rId9" Type="http://schemas.openxmlformats.org/officeDocument/2006/relationships/hyperlink" Target="https://www.facebook.com/GroupeEquiLibre" TargetMode="External"/><Relationship Id="rId14" Type="http://schemas.openxmlformats.org/officeDocument/2006/relationships/image" Target="../media/image13.png"/></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18.svg"/><Relationship Id="rId13" Type="http://schemas.openxmlformats.org/officeDocument/2006/relationships/hyperlink" Target="https://www.facebook.com/GroupeEquiLibre" TargetMode="External"/><Relationship Id="rId18" Type="http://schemas.openxmlformats.org/officeDocument/2006/relationships/hyperlink" Target="https://www.tiktok.com/@groupeequilibre" TargetMode="External"/><Relationship Id="rId3" Type="http://schemas.openxmlformats.org/officeDocument/2006/relationships/tags" Target="../tags/tag8.xml"/><Relationship Id="rId7" Type="http://schemas.openxmlformats.org/officeDocument/2006/relationships/image" Target="../media/image17.png"/><Relationship Id="rId12" Type="http://schemas.openxmlformats.org/officeDocument/2006/relationships/image" Target="../media/image15.png"/><Relationship Id="rId17" Type="http://schemas.openxmlformats.org/officeDocument/2006/relationships/hyperlink" Target="https://www.youtube.com/user/GroupeEquiLibre" TargetMode="External"/><Relationship Id="rId2" Type="http://schemas.openxmlformats.org/officeDocument/2006/relationships/tags" Target="../tags/tag7.xml"/><Relationship Id="rId16" Type="http://schemas.openxmlformats.org/officeDocument/2006/relationships/hyperlink" Target="https://www.linkedin.com/company/groupeequilibre/" TargetMode="External"/><Relationship Id="rId1" Type="http://schemas.openxmlformats.org/officeDocument/2006/relationships/tags" Target="../tags/tag6.xml"/><Relationship Id="rId6" Type="http://schemas.openxmlformats.org/officeDocument/2006/relationships/slideMaster" Target="../slideMasters/slideMaster5.xml"/><Relationship Id="rId11" Type="http://schemas.openxmlformats.org/officeDocument/2006/relationships/image" Target="../media/image1.png"/><Relationship Id="rId5" Type="http://schemas.openxmlformats.org/officeDocument/2006/relationships/tags" Target="../tags/tag10.xml"/><Relationship Id="rId15" Type="http://schemas.openxmlformats.org/officeDocument/2006/relationships/hyperlink" Target="https://www.instagram.com/groupeequilibre/" TargetMode="External"/><Relationship Id="rId10" Type="http://schemas.openxmlformats.org/officeDocument/2006/relationships/image" Target="../media/image20.svg"/><Relationship Id="rId19" Type="http://schemas.openxmlformats.org/officeDocument/2006/relationships/image" Target="../media/image16.png"/><Relationship Id="rId4" Type="http://schemas.openxmlformats.org/officeDocument/2006/relationships/tags" Target="../tags/tag9.xml"/><Relationship Id="rId9" Type="http://schemas.openxmlformats.org/officeDocument/2006/relationships/image" Target="../media/image19.png"/><Relationship Id="rId14" Type="http://schemas.openxmlformats.org/officeDocument/2006/relationships/image" Target="../media/image10.png"/></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22.svg"/><Relationship Id="rId13" Type="http://schemas.openxmlformats.org/officeDocument/2006/relationships/hyperlink" Target="https://www.linkedin.com/company/groupeequilibre/" TargetMode="External"/><Relationship Id="rId18" Type="http://schemas.openxmlformats.org/officeDocument/2006/relationships/hyperlink" Target="https://www.instagram.com/groupeequilibre/" TargetMode="External"/><Relationship Id="rId3" Type="http://schemas.openxmlformats.org/officeDocument/2006/relationships/tags" Target="../tags/tag13.xml"/><Relationship Id="rId7" Type="http://schemas.openxmlformats.org/officeDocument/2006/relationships/image" Target="../media/image21.png"/><Relationship Id="rId12" Type="http://schemas.openxmlformats.org/officeDocument/2006/relationships/image" Target="../media/image15.png"/><Relationship Id="rId17" Type="http://schemas.openxmlformats.org/officeDocument/2006/relationships/hyperlink" Target="https://www.youtube.com/user/GroupeEquiLibre" TargetMode="External"/><Relationship Id="rId2" Type="http://schemas.openxmlformats.org/officeDocument/2006/relationships/tags" Target="../tags/tag12.xml"/><Relationship Id="rId16" Type="http://schemas.openxmlformats.org/officeDocument/2006/relationships/image" Target="../media/image16.png"/><Relationship Id="rId1" Type="http://schemas.openxmlformats.org/officeDocument/2006/relationships/tags" Target="../tags/tag11.xml"/><Relationship Id="rId6" Type="http://schemas.openxmlformats.org/officeDocument/2006/relationships/slideMaster" Target="../slideMasters/slideMaster5.xml"/><Relationship Id="rId11" Type="http://schemas.openxmlformats.org/officeDocument/2006/relationships/image" Target="../media/image1.png"/><Relationship Id="rId5" Type="http://schemas.openxmlformats.org/officeDocument/2006/relationships/tags" Target="../tags/tag15.xml"/><Relationship Id="rId15" Type="http://schemas.openxmlformats.org/officeDocument/2006/relationships/hyperlink" Target="https://www.tiktok.com/@groupeequilibre" TargetMode="External"/><Relationship Id="rId10" Type="http://schemas.openxmlformats.org/officeDocument/2006/relationships/image" Target="../media/image7.svg"/><Relationship Id="rId19" Type="http://schemas.openxmlformats.org/officeDocument/2006/relationships/hyperlink" Target="https://www.facebook.com/GroupeEquiLibre" TargetMode="External"/><Relationship Id="rId4" Type="http://schemas.openxmlformats.org/officeDocument/2006/relationships/tags" Target="../tags/tag14.xml"/><Relationship Id="rId9" Type="http://schemas.openxmlformats.org/officeDocument/2006/relationships/image" Target="../media/image6.png"/><Relationship Id="rId1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sv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solidFill>
          <a:srgbClr val="E7E5F2"/>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706F9-FF53-A7B8-C93E-FFDC00022AC5}"/>
              </a:ext>
            </a:extLst>
          </p:cNvPr>
          <p:cNvSpPr>
            <a:spLocks noGrp="1"/>
          </p:cNvSpPr>
          <p:nvPr>
            <p:ph type="ctrTitle"/>
          </p:nvPr>
        </p:nvSpPr>
        <p:spPr>
          <a:xfrm>
            <a:off x="1524000" y="1405732"/>
            <a:ext cx="9144000" cy="2387600"/>
          </a:xfrm>
        </p:spPr>
        <p:txBody>
          <a:bodyPr anchor="b"/>
          <a:lstStyle>
            <a:lvl1pPr algn="ctr">
              <a:defRPr sz="6000">
                <a:solidFill>
                  <a:srgbClr val="3D2056"/>
                </a:solidFill>
              </a:defRPr>
            </a:lvl1pPr>
          </a:lstStyle>
          <a:p>
            <a:r>
              <a:rPr lang="fr-FR"/>
              <a:t>Modifiez le style du titre</a:t>
            </a:r>
            <a:endParaRPr lang="fr-CA"/>
          </a:p>
        </p:txBody>
      </p:sp>
      <p:sp>
        <p:nvSpPr>
          <p:cNvPr id="3" name="Sous-titre 2">
            <a:extLst>
              <a:ext uri="{FF2B5EF4-FFF2-40B4-BE49-F238E27FC236}">
                <a16:creationId xmlns:a16="http://schemas.microsoft.com/office/drawing/2014/main" id="{451738F7-2E4B-F20F-2A9B-CFDC464577B9}"/>
              </a:ext>
            </a:extLst>
          </p:cNvPr>
          <p:cNvSpPr>
            <a:spLocks noGrp="1"/>
          </p:cNvSpPr>
          <p:nvPr>
            <p:ph type="subTitle" idx="1"/>
          </p:nvPr>
        </p:nvSpPr>
        <p:spPr>
          <a:xfrm>
            <a:off x="1524000" y="3940969"/>
            <a:ext cx="9144000" cy="1655762"/>
          </a:xfrm>
        </p:spPr>
        <p:txBody>
          <a:bodyPr/>
          <a:lstStyle>
            <a:lvl1pPr marL="0" indent="0" algn="ctr">
              <a:buNone/>
              <a:defRPr sz="2400">
                <a:solidFill>
                  <a:srgbClr val="3D205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AC7044E9-21BF-7FD1-8118-89918A9B2606}"/>
              </a:ext>
            </a:extLst>
          </p:cNvPr>
          <p:cNvSpPr>
            <a:spLocks noGrp="1"/>
          </p:cNvSpPr>
          <p:nvPr>
            <p:ph type="dt" sz="half" idx="10"/>
          </p:nvPr>
        </p:nvSpPr>
        <p:spPr/>
        <p:txBody>
          <a:bodyPr/>
          <a:lstStyle/>
          <a:p>
            <a:fld id="{C9173DCC-0EFD-4BC5-98C2-8072D4F1116F}"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A78BB132-AC31-58BF-C8CE-0BFBEE4B9267}"/>
              </a:ext>
            </a:extLst>
          </p:cNvPr>
          <p:cNvSpPr>
            <a:spLocks noGrp="1"/>
          </p:cNvSpPr>
          <p:nvPr>
            <p:ph type="ftr" sz="quarter" idx="11"/>
          </p:nvPr>
        </p:nvSpPr>
        <p:spPr/>
        <p:txBody>
          <a:bodyPr/>
          <a:lstStyle/>
          <a:p>
            <a:r>
              <a:rPr lang="fr-CA" dirty="0"/>
              <a:t>Date</a:t>
            </a:r>
          </a:p>
        </p:txBody>
      </p:sp>
      <p:sp>
        <p:nvSpPr>
          <p:cNvPr id="6" name="Espace réservé du numéro de diapositive 5">
            <a:extLst>
              <a:ext uri="{FF2B5EF4-FFF2-40B4-BE49-F238E27FC236}">
                <a16:creationId xmlns:a16="http://schemas.microsoft.com/office/drawing/2014/main" id="{E4250EBA-F285-6C90-62AC-A39B54FB8222}"/>
              </a:ext>
            </a:extLst>
          </p:cNvPr>
          <p:cNvSpPr>
            <a:spLocks noGrp="1"/>
          </p:cNvSpPr>
          <p:nvPr>
            <p:ph type="sldNum" sz="quarter" idx="12"/>
          </p:nvPr>
        </p:nvSpPr>
        <p:spPr/>
        <p:txBody>
          <a:bodyPr/>
          <a:lstStyle/>
          <a:p>
            <a:fld id="{8E78ABA5-5484-49AE-B20E-9F6BBE4717A5}" type="slidenum">
              <a:rPr lang="fr-CA" smtClean="0"/>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8021166A-25E4-2EFC-0B08-40F265A7188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9728A9C3-9C78-20B1-0C1F-A793CCC7DFAB}"/>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latin typeface="+mn-lt"/>
              </a:rPr>
              <a:t>Tous droits réservés © ÉquiLibre</a:t>
            </a:r>
          </a:p>
        </p:txBody>
      </p:sp>
      <p:sp>
        <p:nvSpPr>
          <p:cNvPr id="12" name="Espace réservé du texte 11">
            <a:extLst>
              <a:ext uri="{FF2B5EF4-FFF2-40B4-BE49-F238E27FC236}">
                <a16:creationId xmlns:a16="http://schemas.microsoft.com/office/drawing/2014/main" id="{1CB0088D-66C5-E576-F578-B03F3173A736}"/>
              </a:ext>
            </a:extLst>
          </p:cNvPr>
          <p:cNvSpPr>
            <a:spLocks noGrp="1"/>
          </p:cNvSpPr>
          <p:nvPr>
            <p:ph type="body" sz="quarter" idx="13" hasCustomPrompt="1"/>
          </p:nvPr>
        </p:nvSpPr>
        <p:spPr>
          <a:xfrm>
            <a:off x="4038600" y="5851525"/>
            <a:ext cx="4114800" cy="365125"/>
          </a:xfrm>
        </p:spPr>
        <p:txBody>
          <a:bodyPr/>
          <a:lstStyle>
            <a:lvl1pPr marL="0" indent="0" algn="ctr">
              <a:buNone/>
              <a:defRPr sz="1400"/>
            </a:lvl1pPr>
          </a:lstStyle>
          <a:p>
            <a:pPr lvl="0"/>
            <a:r>
              <a:rPr lang="fr-FR" dirty="0"/>
              <a:t>Date</a:t>
            </a:r>
          </a:p>
          <a:p>
            <a:pPr lvl="1"/>
            <a:endParaRPr lang="fr-CA" dirty="0"/>
          </a:p>
        </p:txBody>
      </p:sp>
    </p:spTree>
    <p:extLst>
      <p:ext uri="{BB962C8B-B14F-4D97-AF65-F5344CB8AC3E}">
        <p14:creationId xmlns:p14="http://schemas.microsoft.com/office/powerpoint/2010/main" val="4059403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4">
    <p:bg>
      <p:bgPr>
        <a:solidFill>
          <a:srgbClr val="ADAAE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3D2056"/>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3D2056"/>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sp>
        <p:nvSpPr>
          <p:cNvPr id="8" name="Espace réservé du contenu 9">
            <a:extLst>
              <a:ext uri="{FF2B5EF4-FFF2-40B4-BE49-F238E27FC236}">
                <a16:creationId xmlns:a16="http://schemas.microsoft.com/office/drawing/2014/main" id="{0D217414-BEEF-795A-8771-AA9A7A4DD275}"/>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3D2056"/>
                </a:solidFill>
                <a:latin typeface="+mn-lt"/>
              </a:rPr>
              <a:t>Tous droits réservés © ÉquiLibre</a:t>
            </a:r>
          </a:p>
        </p:txBody>
      </p:sp>
      <p:pic>
        <p:nvPicPr>
          <p:cNvPr id="15" name="Graphique 14">
            <a:extLst>
              <a:ext uri="{FF2B5EF4-FFF2-40B4-BE49-F238E27FC236}">
                <a16:creationId xmlns:a16="http://schemas.microsoft.com/office/drawing/2014/main" id="{788C5F36-BB09-CCC7-8923-568D4A1BB85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65517" y="419710"/>
            <a:ext cx="1258558" cy="1061908"/>
          </a:xfrm>
          <a:prstGeom prst="rect">
            <a:avLst/>
          </a:prstGeom>
        </p:spPr>
      </p:pic>
      <p:pic>
        <p:nvPicPr>
          <p:cNvPr id="30" name="Image 29" descr="Une image contenant Graphique, graphisme, créativité, conception&#10;&#10;Description générée automatiquement">
            <a:extLst>
              <a:ext uri="{FF2B5EF4-FFF2-40B4-BE49-F238E27FC236}">
                <a16:creationId xmlns:a16="http://schemas.microsoft.com/office/drawing/2014/main" id="{757AE85D-5074-A39F-3F32-4B13DB95A4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Tree>
    <p:extLst>
      <p:ext uri="{BB962C8B-B14F-4D97-AF65-F5344CB8AC3E}">
        <p14:creationId xmlns:p14="http://schemas.microsoft.com/office/powerpoint/2010/main" val="1470468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5">
    <p:bg>
      <p:bgPr>
        <a:solidFill>
          <a:srgbClr val="006280"/>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B0D7EC"/>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B0D7EC"/>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lvl1pPr>
              <a:defRPr>
                <a:solidFill>
                  <a:srgbClr val="B0D7EC"/>
                </a:solidFill>
              </a:defRPr>
            </a:lvl1pPr>
          </a:lstStyle>
          <a:p>
            <a:fld id="{7858C41C-673F-4EFF-AB29-14469EDC1454}" type="slidenum">
              <a:rPr lang="fr-CA" smtClean="0"/>
              <a:pPr/>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CDAECD7F-9B73-4C68-9F25-2D4FBC1B79FE}"/>
              </a:ext>
            </a:extLst>
          </p:cNvPr>
          <p:cNvPicPr>
            <a:picLocks noChangeAspect="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EF145B9B-22B1-DA6F-22EB-9CE794EA24F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A5DFE3"/>
                </a:solidFill>
                <a:latin typeface="+mn-lt"/>
              </a:rPr>
              <a:t>Tous droits réservés © ÉquiLibre</a:t>
            </a:r>
          </a:p>
        </p:txBody>
      </p:sp>
      <p:grpSp>
        <p:nvGrpSpPr>
          <p:cNvPr id="10" name="Groupe 9">
            <a:extLst>
              <a:ext uri="{FF2B5EF4-FFF2-40B4-BE49-F238E27FC236}">
                <a16:creationId xmlns:a16="http://schemas.microsoft.com/office/drawing/2014/main" id="{A27FDD03-EC7A-93D6-E6BB-9ED6429B8A81}"/>
              </a:ext>
            </a:extLst>
          </p:cNvPr>
          <p:cNvGrpSpPr/>
          <p:nvPr userDrawn="1"/>
        </p:nvGrpSpPr>
        <p:grpSpPr>
          <a:xfrm>
            <a:off x="865517" y="736650"/>
            <a:ext cx="721042" cy="706388"/>
            <a:chOff x="4075579" y="5385266"/>
            <a:chExt cx="721042" cy="706388"/>
          </a:xfrm>
        </p:grpSpPr>
        <p:sp>
          <p:nvSpPr>
            <p:cNvPr id="11" name="Forme libre : forme 10">
              <a:extLst>
                <a:ext uri="{FF2B5EF4-FFF2-40B4-BE49-F238E27FC236}">
                  <a16:creationId xmlns:a16="http://schemas.microsoft.com/office/drawing/2014/main" id="{DA32D1FD-03C5-E927-5947-5E3F37EB7C45}"/>
                </a:ext>
              </a:extLst>
            </p:cNvPr>
            <p:cNvSpPr/>
            <p:nvPr/>
          </p:nvSpPr>
          <p:spPr>
            <a:xfrm>
              <a:off x="4243950" y="5808461"/>
              <a:ext cx="534954" cy="283193"/>
            </a:xfrm>
            <a:custGeom>
              <a:avLst/>
              <a:gdLst>
                <a:gd name="connsiteX0" fmla="*/ 411 w 534954"/>
                <a:gd name="connsiteY0" fmla="*/ 222694 h 283193"/>
                <a:gd name="connsiteX1" fmla="*/ 525905 w 534954"/>
                <a:gd name="connsiteY1" fmla="*/ 53912 h 283193"/>
                <a:gd name="connsiteX2" fmla="*/ 534954 w 534954"/>
                <a:gd name="connsiteY2" fmla="*/ 0 h 283193"/>
                <a:gd name="connsiteX3" fmla="*/ 48227 w 534954"/>
                <a:gd name="connsiteY3" fmla="*/ 110585 h 283193"/>
                <a:gd name="connsiteX4" fmla="*/ 316 w 534954"/>
                <a:gd name="connsiteY4" fmla="*/ 222790 h 28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954" h="283193">
                  <a:moveTo>
                    <a:pt x="411" y="222694"/>
                  </a:moveTo>
                  <a:cubicBezTo>
                    <a:pt x="106996" y="313087"/>
                    <a:pt x="417035" y="334613"/>
                    <a:pt x="525905" y="53912"/>
                  </a:cubicBezTo>
                  <a:lnTo>
                    <a:pt x="534954" y="0"/>
                  </a:lnTo>
                  <a:lnTo>
                    <a:pt x="48227" y="110585"/>
                  </a:lnTo>
                  <a:cubicBezTo>
                    <a:pt x="48227" y="110585"/>
                    <a:pt x="-4542" y="218694"/>
                    <a:pt x="316" y="222790"/>
                  </a:cubicBezTo>
                  <a:close/>
                </a:path>
              </a:pathLst>
            </a:custGeom>
            <a:solidFill>
              <a:srgbClr val="4C5C63"/>
            </a:solidFill>
            <a:ln w="9525" cap="flat">
              <a:noFill/>
              <a:prstDash val="solid"/>
              <a:miter/>
            </a:ln>
          </p:spPr>
          <p:txBody>
            <a:bodyPr rtlCol="0" anchor="ctr"/>
            <a:lstStyle/>
            <a:p>
              <a:endParaRPr lang="fr-CA"/>
            </a:p>
          </p:txBody>
        </p:sp>
        <p:sp>
          <p:nvSpPr>
            <p:cNvPr id="12" name="Forme libre : forme 11">
              <a:extLst>
                <a:ext uri="{FF2B5EF4-FFF2-40B4-BE49-F238E27FC236}">
                  <a16:creationId xmlns:a16="http://schemas.microsoft.com/office/drawing/2014/main" id="{4CF97A8C-21F6-3092-7B83-22B364EADCA1}"/>
                </a:ext>
              </a:extLst>
            </p:cNvPr>
            <p:cNvSpPr/>
            <p:nvPr/>
          </p:nvSpPr>
          <p:spPr>
            <a:xfrm>
              <a:off x="4075579" y="5385361"/>
              <a:ext cx="721042" cy="701040"/>
            </a:xfrm>
            <a:custGeom>
              <a:avLst/>
              <a:gdLst>
                <a:gd name="connsiteX0" fmla="*/ 7334 w 721042"/>
                <a:gd name="connsiteY0" fmla="*/ 267843 h 701040"/>
                <a:gd name="connsiteX1" fmla="*/ 0 w 721042"/>
                <a:gd name="connsiteY1" fmla="*/ 340519 h 701040"/>
                <a:gd name="connsiteX2" fmla="*/ 360521 w 721042"/>
                <a:gd name="connsiteY2" fmla="*/ 701040 h 701040"/>
                <a:gd name="connsiteX3" fmla="*/ 721043 w 721042"/>
                <a:gd name="connsiteY3" fmla="*/ 340519 h 701040"/>
                <a:gd name="connsiteX4" fmla="*/ 479203 w 721042"/>
                <a:gd name="connsiteY4" fmla="*/ 0 h 701040"/>
                <a:gd name="connsiteX5" fmla="*/ 7334 w 721042"/>
                <a:gd name="connsiteY5" fmla="*/ 267843 h 701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042" h="701040">
                  <a:moveTo>
                    <a:pt x="7334" y="267843"/>
                  </a:moveTo>
                  <a:cubicBezTo>
                    <a:pt x="2572" y="291275"/>
                    <a:pt x="0" y="315659"/>
                    <a:pt x="0" y="340519"/>
                  </a:cubicBezTo>
                  <a:cubicBezTo>
                    <a:pt x="0" y="539687"/>
                    <a:pt x="161449" y="701040"/>
                    <a:pt x="360521" y="701040"/>
                  </a:cubicBezTo>
                  <a:cubicBezTo>
                    <a:pt x="559594" y="701040"/>
                    <a:pt x="721043" y="539591"/>
                    <a:pt x="721043" y="340519"/>
                  </a:cubicBezTo>
                  <a:cubicBezTo>
                    <a:pt x="721043" y="182975"/>
                    <a:pt x="619982" y="49054"/>
                    <a:pt x="479203" y="0"/>
                  </a:cubicBezTo>
                  <a:lnTo>
                    <a:pt x="7334" y="267843"/>
                  </a:lnTo>
                  <a:close/>
                </a:path>
              </a:pathLst>
            </a:custGeom>
            <a:solidFill>
              <a:srgbClr val="B0D7EC"/>
            </a:solidFill>
            <a:ln w="9525" cap="flat">
              <a:noFill/>
              <a:prstDash val="solid"/>
              <a:miter/>
            </a:ln>
          </p:spPr>
          <p:txBody>
            <a:bodyPr rtlCol="0" anchor="ctr"/>
            <a:lstStyle/>
            <a:p>
              <a:endParaRPr lang="fr-CA"/>
            </a:p>
          </p:txBody>
        </p:sp>
        <p:sp>
          <p:nvSpPr>
            <p:cNvPr id="13" name="Forme libre : forme 12">
              <a:extLst>
                <a:ext uri="{FF2B5EF4-FFF2-40B4-BE49-F238E27FC236}">
                  <a16:creationId xmlns:a16="http://schemas.microsoft.com/office/drawing/2014/main" id="{730B4C11-0C35-F677-E948-2F00A3661F92}"/>
                </a:ext>
              </a:extLst>
            </p:cNvPr>
            <p:cNvSpPr/>
            <p:nvPr/>
          </p:nvSpPr>
          <p:spPr>
            <a:xfrm>
              <a:off x="4311760" y="5689094"/>
              <a:ext cx="248839" cy="210331"/>
            </a:xfrm>
            <a:custGeom>
              <a:avLst/>
              <a:gdLst>
                <a:gd name="connsiteX0" fmla="*/ 126912 w 248839"/>
                <a:gd name="connsiteY0" fmla="*/ 41358 h 210331"/>
                <a:gd name="connsiteX1" fmla="*/ 15279 w 248839"/>
                <a:gd name="connsiteY1" fmla="*/ 15640 h 210331"/>
                <a:gd name="connsiteX2" fmla="*/ 126912 w 248839"/>
                <a:gd name="connsiteY2" fmla="*/ 210331 h 210331"/>
                <a:gd name="connsiteX3" fmla="*/ 236544 w 248839"/>
                <a:gd name="connsiteY3" fmla="*/ 26308 h 210331"/>
                <a:gd name="connsiteX4" fmla="*/ 126912 w 248839"/>
                <a:gd name="connsiteY4" fmla="*/ 41262 h 210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839" h="210331">
                  <a:moveTo>
                    <a:pt x="126912" y="41358"/>
                  </a:moveTo>
                  <a:cubicBezTo>
                    <a:pt x="126912" y="41358"/>
                    <a:pt x="64332" y="-30937"/>
                    <a:pt x="15279" y="15640"/>
                  </a:cubicBezTo>
                  <a:cubicBezTo>
                    <a:pt x="-52444" y="79934"/>
                    <a:pt x="126912" y="210331"/>
                    <a:pt x="126912" y="210331"/>
                  </a:cubicBezTo>
                  <a:cubicBezTo>
                    <a:pt x="126912" y="210331"/>
                    <a:pt x="294837" y="85458"/>
                    <a:pt x="236544" y="26308"/>
                  </a:cubicBezTo>
                  <a:cubicBezTo>
                    <a:pt x="184538" y="-26556"/>
                    <a:pt x="126912" y="41262"/>
                    <a:pt x="126912" y="41262"/>
                  </a:cubicBezTo>
                  <a:close/>
                </a:path>
              </a:pathLst>
            </a:custGeom>
            <a:solidFill>
              <a:srgbClr val="FCF3ED"/>
            </a:solidFill>
            <a:ln w="9525" cap="flat">
              <a:noFill/>
              <a:prstDash val="solid"/>
              <a:miter/>
            </a:ln>
          </p:spPr>
          <p:txBody>
            <a:bodyPr rtlCol="0" anchor="ctr"/>
            <a:lstStyle/>
            <a:p>
              <a:endParaRPr lang="fr-CA"/>
            </a:p>
          </p:txBody>
        </p:sp>
        <p:sp>
          <p:nvSpPr>
            <p:cNvPr id="14" name="Forme libre : forme 13">
              <a:extLst>
                <a:ext uri="{FF2B5EF4-FFF2-40B4-BE49-F238E27FC236}">
                  <a16:creationId xmlns:a16="http://schemas.microsoft.com/office/drawing/2014/main" id="{D6D574EA-DBEB-4603-BB80-968D108D2987}"/>
                </a:ext>
              </a:extLst>
            </p:cNvPr>
            <p:cNvSpPr/>
            <p:nvPr/>
          </p:nvSpPr>
          <p:spPr>
            <a:xfrm>
              <a:off x="4079484" y="5553001"/>
              <a:ext cx="396620" cy="136845"/>
            </a:xfrm>
            <a:custGeom>
              <a:avLst/>
              <a:gdLst>
                <a:gd name="connsiteX0" fmla="*/ 0 w 396620"/>
                <a:gd name="connsiteY0" fmla="*/ 119539 h 136845"/>
                <a:gd name="connsiteX1" fmla="*/ 396621 w 396620"/>
                <a:gd name="connsiteY1" fmla="*/ 0 h 136845"/>
                <a:gd name="connsiteX2" fmla="*/ 50483 w 396620"/>
                <a:gd name="connsiteY2" fmla="*/ 73438 h 136845"/>
                <a:gd name="connsiteX3" fmla="*/ 3429 w 396620"/>
                <a:gd name="connsiteY3" fmla="*/ 100203 h 136845"/>
                <a:gd name="connsiteX4" fmla="*/ 0 w 396620"/>
                <a:gd name="connsiteY4" fmla="*/ 119539 h 136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620" h="136845">
                  <a:moveTo>
                    <a:pt x="0" y="119539"/>
                  </a:moveTo>
                  <a:cubicBezTo>
                    <a:pt x="0" y="119539"/>
                    <a:pt x="220980" y="203930"/>
                    <a:pt x="396621" y="0"/>
                  </a:cubicBezTo>
                  <a:lnTo>
                    <a:pt x="50483" y="73438"/>
                  </a:lnTo>
                  <a:lnTo>
                    <a:pt x="3429" y="100203"/>
                  </a:lnTo>
                  <a:cubicBezTo>
                    <a:pt x="3429" y="100203"/>
                    <a:pt x="952" y="113252"/>
                    <a:pt x="0" y="119539"/>
                  </a:cubicBezTo>
                  <a:close/>
                </a:path>
              </a:pathLst>
            </a:custGeom>
            <a:solidFill>
              <a:srgbClr val="4C5C63"/>
            </a:solidFill>
            <a:ln w="9525" cap="flat">
              <a:noFill/>
              <a:prstDash val="solid"/>
              <a:miter/>
            </a:ln>
          </p:spPr>
          <p:txBody>
            <a:bodyPr rtlCol="0" anchor="ctr"/>
            <a:lstStyle/>
            <a:p>
              <a:endParaRPr lang="fr-CA"/>
            </a:p>
          </p:txBody>
        </p:sp>
        <p:sp>
          <p:nvSpPr>
            <p:cNvPr id="15" name="Forme libre : forme 14">
              <a:extLst>
                <a:ext uri="{FF2B5EF4-FFF2-40B4-BE49-F238E27FC236}">
                  <a16:creationId xmlns:a16="http://schemas.microsoft.com/office/drawing/2014/main" id="{4F041EFF-7468-9606-65D8-E36B4CDA0F90}"/>
                </a:ext>
              </a:extLst>
            </p:cNvPr>
            <p:cNvSpPr/>
            <p:nvPr/>
          </p:nvSpPr>
          <p:spPr>
            <a:xfrm>
              <a:off x="4082913" y="5385266"/>
              <a:ext cx="471977" cy="282185"/>
            </a:xfrm>
            <a:custGeom>
              <a:avLst/>
              <a:gdLst>
                <a:gd name="connsiteX0" fmla="*/ 0 w 471977"/>
                <a:gd name="connsiteY0" fmla="*/ 267938 h 282185"/>
                <a:gd name="connsiteX1" fmla="*/ 328041 w 471977"/>
                <a:gd name="connsiteY1" fmla="*/ 215265 h 282185"/>
                <a:gd name="connsiteX2" fmla="*/ 471964 w 471977"/>
                <a:gd name="connsiteY2" fmla="*/ 0 h 282185"/>
                <a:gd name="connsiteX3" fmla="*/ 0 w 471977"/>
                <a:gd name="connsiteY3" fmla="*/ 267938 h 282185"/>
              </a:gdLst>
              <a:ahLst/>
              <a:cxnLst>
                <a:cxn ang="0">
                  <a:pos x="connsiteX0" y="connsiteY0"/>
                </a:cxn>
                <a:cxn ang="0">
                  <a:pos x="connsiteX1" y="connsiteY1"/>
                </a:cxn>
                <a:cxn ang="0">
                  <a:pos x="connsiteX2" y="connsiteY2"/>
                </a:cxn>
                <a:cxn ang="0">
                  <a:pos x="connsiteX3" y="connsiteY3"/>
                </a:cxn>
              </a:cxnLst>
              <a:rect l="l" t="t" r="r" b="b"/>
              <a:pathLst>
                <a:path w="471977" h="282185">
                  <a:moveTo>
                    <a:pt x="0" y="267938"/>
                  </a:moveTo>
                  <a:cubicBezTo>
                    <a:pt x="0" y="267938"/>
                    <a:pt x="133922" y="323469"/>
                    <a:pt x="328041" y="215265"/>
                  </a:cubicBezTo>
                  <a:cubicBezTo>
                    <a:pt x="476345" y="132398"/>
                    <a:pt x="471964" y="0"/>
                    <a:pt x="471964" y="0"/>
                  </a:cubicBezTo>
                  <a:lnTo>
                    <a:pt x="0" y="267938"/>
                  </a:lnTo>
                  <a:close/>
                </a:path>
              </a:pathLst>
            </a:custGeom>
            <a:solidFill>
              <a:srgbClr val="006280"/>
            </a:solidFill>
            <a:ln w="9525" cap="flat">
              <a:noFill/>
              <a:prstDash val="solid"/>
              <a:miter/>
            </a:ln>
          </p:spPr>
          <p:txBody>
            <a:bodyPr rtlCol="0" anchor="ctr"/>
            <a:lstStyle/>
            <a:p>
              <a:endParaRPr lang="fr-CA"/>
            </a:p>
          </p:txBody>
        </p:sp>
      </p:grpSp>
    </p:spTree>
    <p:extLst>
      <p:ext uri="{BB962C8B-B14F-4D97-AF65-F5344CB8AC3E}">
        <p14:creationId xmlns:p14="http://schemas.microsoft.com/office/powerpoint/2010/main" val="22440497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6">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006280"/>
                </a:solidFill>
                <a:latin typeface="Montserrat Black" panose="00000A00000000000000" pitchFamily="2" charset="0"/>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006280"/>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sp>
        <p:nvSpPr>
          <p:cNvPr id="8" name="Espace réservé du contenu 9">
            <a:extLst>
              <a:ext uri="{FF2B5EF4-FFF2-40B4-BE49-F238E27FC236}">
                <a16:creationId xmlns:a16="http://schemas.microsoft.com/office/drawing/2014/main" id="{EF145B9B-22B1-DA6F-22EB-9CE794EA24F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006280"/>
                </a:solidFill>
                <a:latin typeface="+mn-lt"/>
              </a:rPr>
              <a:t>Tous droits réservés © ÉquiLibre</a:t>
            </a:r>
          </a:p>
        </p:txBody>
      </p:sp>
      <p:pic>
        <p:nvPicPr>
          <p:cNvPr id="12" name="Image 11" descr="Une image contenant Graphique, graphisme, créativité, conception&#10;&#10;Description générée automatiquement">
            <a:extLst>
              <a:ext uri="{FF2B5EF4-FFF2-40B4-BE49-F238E27FC236}">
                <a16:creationId xmlns:a16="http://schemas.microsoft.com/office/drawing/2014/main" id="{315DDAFB-E874-0E6A-8296-9E711B6A5C4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pic>
        <p:nvPicPr>
          <p:cNvPr id="7" name="Graphique 6">
            <a:extLst>
              <a:ext uri="{FF2B5EF4-FFF2-40B4-BE49-F238E27FC236}">
                <a16:creationId xmlns:a16="http://schemas.microsoft.com/office/drawing/2014/main" id="{B6EFF0D8-15E8-5238-3EC0-D0023D94D6A5}"/>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31850" y="471488"/>
            <a:ext cx="3038475" cy="971550"/>
          </a:xfrm>
          <a:prstGeom prst="rect">
            <a:avLst/>
          </a:prstGeom>
        </p:spPr>
      </p:pic>
    </p:spTree>
    <p:extLst>
      <p:ext uri="{BB962C8B-B14F-4D97-AF65-F5344CB8AC3E}">
        <p14:creationId xmlns:p14="http://schemas.microsoft.com/office/powerpoint/2010/main" val="7659088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3D2056"/>
                </a:solidFill>
              </a:defRPr>
            </a:lvl1pPr>
            <a:lvl2pPr>
              <a:defRPr>
                <a:solidFill>
                  <a:srgbClr val="3D2056"/>
                </a:solidFill>
              </a:defRPr>
            </a:lvl2pPr>
            <a:lvl3pPr>
              <a:defRPr>
                <a:solidFill>
                  <a:srgbClr val="3D2056"/>
                </a:solidFill>
              </a:defRPr>
            </a:lvl3pPr>
            <a:lvl4pPr>
              <a:defRPr>
                <a:solidFill>
                  <a:srgbClr val="3D2056"/>
                </a:solidFill>
              </a:defRPr>
            </a:lvl4pPr>
            <a:lvl5pP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A5F5BB7A-E863-CDDF-F26A-C638259B7984}"/>
              </a:ext>
            </a:extLst>
          </p:cNvPr>
          <p:cNvSpPr txBox="1">
            <a:spLocks/>
          </p:cNvSpPr>
          <p:nvPr userDrawn="1"/>
        </p:nvSpPr>
        <p:spPr>
          <a:xfrm>
            <a:off x="9290829" y="6492875"/>
            <a:ext cx="2087592" cy="365125"/>
          </a:xfrm>
          <a:prstGeom prst="rect">
            <a:avLst/>
          </a:prstGeom>
        </p:spPr>
        <p:txBody>
          <a:bodyPr>
            <a:no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sz="1000" dirty="0">
                <a:solidFill>
                  <a:schemeClr val="tx1"/>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3B898F85-564D-1BD1-102E-B0E6C1B11A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10" name="Espace réservé du contenu 9">
            <a:extLst>
              <a:ext uri="{FF2B5EF4-FFF2-40B4-BE49-F238E27FC236}">
                <a16:creationId xmlns:a16="http://schemas.microsoft.com/office/drawing/2014/main" id="{272920DB-4C9A-09ED-4326-03B934D37834}"/>
              </a:ext>
            </a:extLst>
          </p:cNvPr>
          <p:cNvSpPr>
            <a:spLocks noGrp="1"/>
          </p:cNvSpPr>
          <p:nvPr>
            <p:ph sz="quarter" idx="13"/>
          </p:nvPr>
        </p:nvSpPr>
        <p:spPr>
          <a:xfrm>
            <a:off x="1857375" y="6356350"/>
            <a:ext cx="3544888" cy="365125"/>
          </a:xfrm>
        </p:spPr>
        <p:txBody>
          <a:bodyPr>
            <a:noAutofit/>
          </a:bodyPr>
          <a:lstStyle>
            <a:lvl1pPr marL="0" indent="0">
              <a:buNone/>
              <a:defRPr sz="1000">
                <a:solidFill>
                  <a:schemeClr val="bg1">
                    <a:lumMod val="65000"/>
                  </a:schemeClr>
                </a:solidFill>
              </a:defRPr>
            </a:lvl1pPr>
            <a:lvl2pPr marL="457200" indent="0">
              <a:buNone/>
              <a:defRPr sz="1000">
                <a:solidFill>
                  <a:schemeClr val="bg1">
                    <a:lumMod val="65000"/>
                  </a:schemeClr>
                </a:solidFill>
              </a:defRPr>
            </a:lvl2pPr>
            <a:lvl3pPr marL="914400" indent="0">
              <a:buNone/>
              <a:defRPr sz="1000">
                <a:solidFill>
                  <a:schemeClr val="bg1">
                    <a:lumMod val="65000"/>
                  </a:schemeClr>
                </a:solidFill>
              </a:defRPr>
            </a:lvl3pPr>
            <a:lvl4pPr marL="1371600" indent="0">
              <a:buNone/>
              <a:defRPr sz="1000">
                <a:solidFill>
                  <a:schemeClr val="bg1">
                    <a:lumMod val="65000"/>
                  </a:schemeClr>
                </a:solidFill>
              </a:defRPr>
            </a:lvl4pPr>
            <a:lvl5pPr marL="1828800" indent="0">
              <a:buNone/>
              <a:defRPr sz="1000">
                <a:solidFill>
                  <a:schemeClr val="bg1">
                    <a:lumMod val="65000"/>
                  </a:schemeClr>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27523786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re et contenu">
    <p:bg>
      <p:bgPr>
        <a:solidFill>
          <a:srgbClr val="E7E5F2"/>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marL="228600" indent="-228600">
              <a:buFont typeface="Arial" panose="020B0604020202020204" pitchFamily="34" charset="0"/>
              <a:buChar char="•"/>
              <a:defRPr>
                <a:solidFill>
                  <a:srgbClr val="3D2056"/>
                </a:solidFill>
              </a:defRPr>
            </a:lvl1pPr>
            <a:lvl2pPr marL="685800" indent="-228600">
              <a:buFont typeface="Arial" panose="020B0604020202020204" pitchFamily="34" charset="0"/>
              <a:buChar char="•"/>
              <a:defRPr>
                <a:solidFill>
                  <a:srgbClr val="3D2056"/>
                </a:solidFill>
              </a:defRPr>
            </a:lvl2pPr>
            <a:lvl3pPr marL="1143000" indent="-228600">
              <a:buFont typeface="Arial" panose="020B0604020202020204" pitchFamily="34" charset="0"/>
              <a:buChar char="•"/>
              <a:defRPr>
                <a:solidFill>
                  <a:srgbClr val="3D2056"/>
                </a:solidFill>
              </a:defRPr>
            </a:lvl3pPr>
            <a:lvl4pPr marL="1600200" indent="-228600">
              <a:buFont typeface="Arial" panose="020B0604020202020204" pitchFamily="34" charset="0"/>
              <a:buChar char="•"/>
              <a:defRPr>
                <a:solidFill>
                  <a:srgbClr val="3D2056"/>
                </a:solidFill>
              </a:defRPr>
            </a:lvl4pPr>
            <a:lvl5pPr marL="2057400" indent="-228600">
              <a:buFont typeface="Arial" panose="020B0604020202020204" pitchFamily="34" charset="0"/>
              <a:buChar cha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a:solidFill>
                  <a:srgbClr val="3D2056"/>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7B54F26A-83E3-63A8-35C1-8E10813A2C1A}"/>
              </a:ext>
            </a:extLst>
          </p:cNvPr>
          <p:cNvSpPr>
            <a:spLocks noGrp="1"/>
          </p:cNvSpPr>
          <p:nvPr>
            <p:ph sz="quarter" idx="13"/>
          </p:nvPr>
        </p:nvSpPr>
        <p:spPr>
          <a:xfrm>
            <a:off x="1798608" y="6356350"/>
            <a:ext cx="3743433" cy="365125"/>
          </a:xfrm>
        </p:spPr>
        <p:txBody>
          <a:bodyPr>
            <a:noAutofit/>
          </a:bodyPr>
          <a:lstStyle>
            <a:lvl1pPr marL="0" indent="0">
              <a:buNone/>
              <a:defRPr sz="1000">
                <a:solidFill>
                  <a:srgbClr val="8B87D5"/>
                </a:solidFill>
              </a:defRPr>
            </a:lvl1pPr>
            <a:lvl2pPr marL="457200" indent="0">
              <a:buNone/>
              <a:defRPr sz="1000">
                <a:solidFill>
                  <a:srgbClr val="8B87D5"/>
                </a:solidFill>
              </a:defRPr>
            </a:lvl2pPr>
            <a:lvl3pPr marL="914400" indent="0">
              <a:buNone/>
              <a:defRPr sz="1000">
                <a:solidFill>
                  <a:srgbClr val="8B87D5"/>
                </a:solidFill>
              </a:defRPr>
            </a:lvl3pPr>
            <a:lvl4pPr marL="1371600" indent="0">
              <a:buNone/>
              <a:defRPr sz="1000">
                <a:solidFill>
                  <a:srgbClr val="8B87D5"/>
                </a:solidFill>
              </a:defRPr>
            </a:lvl4pPr>
            <a:lvl5pPr marL="1828800" indent="0">
              <a:buNone/>
              <a:defRPr sz="1000">
                <a:solidFill>
                  <a:srgbClr val="8B87D5"/>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632509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Titre et contenu">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006280"/>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006280"/>
                </a:solidFill>
              </a:defRPr>
            </a:lvl1pPr>
            <a:lvl2pPr>
              <a:defRPr>
                <a:solidFill>
                  <a:srgbClr val="006280"/>
                </a:solidFill>
              </a:defRPr>
            </a:lvl2pPr>
            <a:lvl3pPr>
              <a:defRPr>
                <a:solidFill>
                  <a:srgbClr val="006280"/>
                </a:solidFill>
              </a:defRPr>
            </a:lvl3pPr>
            <a:lvl4pPr>
              <a:defRPr>
                <a:solidFill>
                  <a:srgbClr val="006280"/>
                </a:solidFill>
              </a:defRPr>
            </a:lvl4pPr>
            <a:lvl5pPr>
              <a:defRPr>
                <a:solidFill>
                  <a:srgbClr val="006280"/>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275B4235-A683-C956-C390-EC96DFE91F98}"/>
              </a:ext>
            </a:extLst>
          </p:cNvPr>
          <p:cNvSpPr>
            <a:spLocks noGrp="1"/>
          </p:cNvSpPr>
          <p:nvPr>
            <p:ph sz="quarter" idx="13"/>
          </p:nvPr>
        </p:nvSpPr>
        <p:spPr>
          <a:xfrm>
            <a:off x="1857375" y="6356350"/>
            <a:ext cx="3544888" cy="365125"/>
          </a:xfrm>
        </p:spPr>
        <p:txBody>
          <a:bodyPr>
            <a:noAutofit/>
          </a:bodyPr>
          <a:lstStyle>
            <a:lvl1pPr marL="0" indent="0">
              <a:buNone/>
              <a:defRPr sz="1000">
                <a:solidFill>
                  <a:schemeClr val="tx2"/>
                </a:solidFill>
              </a:defRPr>
            </a:lvl1pPr>
            <a:lvl2pPr marL="457200" indent="0">
              <a:buNone/>
              <a:defRPr sz="1000">
                <a:solidFill>
                  <a:schemeClr val="tx2"/>
                </a:solidFill>
              </a:defRPr>
            </a:lvl2pPr>
            <a:lvl3pPr marL="914400" indent="0">
              <a:buNone/>
              <a:defRPr sz="1000">
                <a:solidFill>
                  <a:schemeClr val="tx2"/>
                </a:solidFill>
              </a:defRPr>
            </a:lvl3pPr>
            <a:lvl4pPr marL="1371600" indent="0">
              <a:buNone/>
              <a:defRPr sz="1000">
                <a:solidFill>
                  <a:schemeClr val="tx2"/>
                </a:solidFill>
              </a:defRPr>
            </a:lvl4pPr>
            <a:lvl5pPr marL="1828800" indent="0">
              <a:buNone/>
              <a:defRPr sz="1000">
                <a:solidFill>
                  <a:schemeClr val="tx2"/>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10" name="Espace réservé du contenu 9">
            <a:extLst>
              <a:ext uri="{FF2B5EF4-FFF2-40B4-BE49-F238E27FC236}">
                <a16:creationId xmlns:a16="http://schemas.microsoft.com/office/drawing/2014/main" id="{1A6FFA15-F25F-6042-82C7-58A76781E936}"/>
              </a:ext>
            </a:extLst>
          </p:cNvPr>
          <p:cNvSpPr txBox="1">
            <a:spLocks/>
          </p:cNvSpPr>
          <p:nvPr userDrawn="1"/>
        </p:nvSpPr>
        <p:spPr>
          <a:xfrm>
            <a:off x="9762137" y="6501667"/>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006280"/>
                </a:solidFill>
                <a:latin typeface="+mn-lt"/>
              </a:rPr>
              <a:t>Tous droits réservés © ÉquiLibre</a:t>
            </a:r>
          </a:p>
        </p:txBody>
      </p:sp>
    </p:spTree>
    <p:extLst>
      <p:ext uri="{BB962C8B-B14F-4D97-AF65-F5344CB8AC3E}">
        <p14:creationId xmlns:p14="http://schemas.microsoft.com/office/powerpoint/2010/main" val="25445823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Titre et contenu">
    <p:bg>
      <p:bgPr>
        <a:solidFill>
          <a:srgbClr val="C1E0DA"/>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164533"/>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164533"/>
                </a:solidFill>
              </a:defRPr>
            </a:lvl1pPr>
            <a:lvl2pPr>
              <a:defRPr>
                <a:solidFill>
                  <a:srgbClr val="164533"/>
                </a:solidFill>
              </a:defRPr>
            </a:lvl2pPr>
            <a:lvl3pPr>
              <a:defRPr>
                <a:solidFill>
                  <a:srgbClr val="164533"/>
                </a:solidFill>
              </a:defRPr>
            </a:lvl3pPr>
            <a:lvl4pPr>
              <a:defRPr>
                <a:solidFill>
                  <a:srgbClr val="164533"/>
                </a:solidFill>
              </a:defRPr>
            </a:lvl4pPr>
            <a:lvl5pPr>
              <a:defRPr>
                <a:solidFill>
                  <a:srgbClr val="164533"/>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164533"/>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42E4C7D1-1EB3-6436-AF52-159B0A03DD27}"/>
              </a:ext>
            </a:extLst>
          </p:cNvPr>
          <p:cNvSpPr>
            <a:spLocks noGrp="1"/>
          </p:cNvSpPr>
          <p:nvPr>
            <p:ph sz="quarter" idx="13"/>
          </p:nvPr>
        </p:nvSpPr>
        <p:spPr>
          <a:xfrm>
            <a:off x="1857375" y="6356350"/>
            <a:ext cx="5768910" cy="365125"/>
          </a:xfrm>
        </p:spPr>
        <p:txBody>
          <a:bodyPr>
            <a:noAutofit/>
          </a:bodyPr>
          <a:lstStyle>
            <a:lvl1pPr marL="0" indent="0">
              <a:buNone/>
              <a:defRPr sz="1000">
                <a:solidFill>
                  <a:srgbClr val="164533"/>
                </a:solidFill>
              </a:defRPr>
            </a:lvl1pPr>
            <a:lvl2pPr marL="457200" indent="0">
              <a:buNone/>
              <a:defRPr sz="1000">
                <a:solidFill>
                  <a:srgbClr val="164533"/>
                </a:solidFill>
              </a:defRPr>
            </a:lvl2pPr>
            <a:lvl3pPr marL="914400" indent="0">
              <a:buNone/>
              <a:defRPr sz="1000">
                <a:solidFill>
                  <a:srgbClr val="164533"/>
                </a:solidFill>
              </a:defRPr>
            </a:lvl3pPr>
            <a:lvl4pPr marL="1371600" indent="0">
              <a:buNone/>
              <a:defRPr sz="1000">
                <a:solidFill>
                  <a:srgbClr val="164533"/>
                </a:solidFill>
              </a:defRPr>
            </a:lvl4pPr>
            <a:lvl5pPr marL="1828800" indent="0">
              <a:buNone/>
              <a:defRPr sz="1000">
                <a:solidFill>
                  <a:srgbClr val="164533"/>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30974869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re et contenu">
    <p:bg>
      <p:bgPr>
        <a:solidFill>
          <a:srgbClr val="E7E6E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marL="228600" indent="-228600">
              <a:buFont typeface="Arial" panose="020B0604020202020204" pitchFamily="34" charset="0"/>
              <a:buChar char="•"/>
              <a:defRPr>
                <a:solidFill>
                  <a:srgbClr val="3D2056"/>
                </a:solidFill>
              </a:defRPr>
            </a:lvl1pPr>
            <a:lvl2pPr marL="685800" indent="-228600">
              <a:buFont typeface="Arial" panose="020B0604020202020204" pitchFamily="34" charset="0"/>
              <a:buChar char="•"/>
              <a:defRPr>
                <a:solidFill>
                  <a:srgbClr val="3D2056"/>
                </a:solidFill>
              </a:defRPr>
            </a:lvl2pPr>
            <a:lvl3pPr marL="1143000" indent="-228600">
              <a:buFont typeface="Arial" panose="020B0604020202020204" pitchFamily="34" charset="0"/>
              <a:buChar char="•"/>
              <a:defRPr>
                <a:solidFill>
                  <a:srgbClr val="3D2056"/>
                </a:solidFill>
              </a:defRPr>
            </a:lvl3pPr>
            <a:lvl4pPr marL="1600200" indent="-228600">
              <a:buFont typeface="Arial" panose="020B0604020202020204" pitchFamily="34" charset="0"/>
              <a:buChar char="•"/>
              <a:defRPr>
                <a:solidFill>
                  <a:srgbClr val="3D2056"/>
                </a:solidFill>
              </a:defRPr>
            </a:lvl4pPr>
            <a:lvl5pPr marL="2057400" indent="-228600">
              <a:buFont typeface="Arial" panose="020B0604020202020204" pitchFamily="34" charset="0"/>
              <a:buChar cha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dirty="0"/>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969696"/>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0FE620FC-CB88-CD43-55D4-8BD95FFD160B}"/>
              </a:ext>
            </a:extLst>
          </p:cNvPr>
          <p:cNvSpPr>
            <a:spLocks noGrp="1"/>
          </p:cNvSpPr>
          <p:nvPr>
            <p:ph sz="quarter" idx="13"/>
          </p:nvPr>
        </p:nvSpPr>
        <p:spPr>
          <a:xfrm>
            <a:off x="1857375" y="6356350"/>
            <a:ext cx="3544888" cy="365125"/>
          </a:xfrm>
        </p:spPr>
        <p:txBody>
          <a:bodyPr>
            <a:noAutofit/>
          </a:bodyPr>
          <a:lstStyle>
            <a:lvl1pPr marL="0" indent="0">
              <a:buNone/>
              <a:defRPr sz="1000">
                <a:solidFill>
                  <a:srgbClr val="969696"/>
                </a:solidFill>
              </a:defRPr>
            </a:lvl1pPr>
            <a:lvl2pPr marL="457200" indent="0">
              <a:buNone/>
              <a:defRPr sz="1000">
                <a:solidFill>
                  <a:srgbClr val="969696"/>
                </a:solidFill>
              </a:defRPr>
            </a:lvl2pPr>
            <a:lvl3pPr marL="914400" indent="0">
              <a:buNone/>
              <a:defRPr sz="1000">
                <a:solidFill>
                  <a:srgbClr val="969696"/>
                </a:solidFill>
              </a:defRPr>
            </a:lvl3pPr>
            <a:lvl4pPr marL="1371600" indent="0">
              <a:buNone/>
              <a:defRPr sz="1000">
                <a:solidFill>
                  <a:srgbClr val="969696"/>
                </a:solidFill>
              </a:defRPr>
            </a:lvl4pPr>
            <a:lvl5pPr marL="1828800" indent="0">
              <a:buNone/>
              <a:defRPr sz="1000">
                <a:solidFill>
                  <a:srgbClr val="969696"/>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11894796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Titre et contenu">
    <p:bg>
      <p:bgPr>
        <a:solidFill>
          <a:srgbClr val="FFFFFF"/>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3D2056"/>
                </a:solidFill>
              </a:defRPr>
            </a:lvl1pPr>
            <a:lvl2pPr>
              <a:defRPr>
                <a:solidFill>
                  <a:srgbClr val="3D2056"/>
                </a:solidFill>
              </a:defRPr>
            </a:lvl2pPr>
            <a:lvl3pPr>
              <a:defRPr>
                <a:solidFill>
                  <a:srgbClr val="3D2056"/>
                </a:solidFill>
              </a:defRPr>
            </a:lvl3pPr>
            <a:lvl4pPr>
              <a:defRPr>
                <a:solidFill>
                  <a:srgbClr val="3D2056"/>
                </a:solidFill>
              </a:defRPr>
            </a:lvl4pPr>
            <a:lvl5pP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501665"/>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chemeClr val="tx2"/>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7863083E-8F53-88CD-8A27-101B2F0E274A}"/>
              </a:ext>
            </a:extLst>
          </p:cNvPr>
          <p:cNvSpPr>
            <a:spLocks noGrp="1"/>
          </p:cNvSpPr>
          <p:nvPr>
            <p:ph sz="quarter" idx="13"/>
          </p:nvPr>
        </p:nvSpPr>
        <p:spPr>
          <a:xfrm>
            <a:off x="1857375" y="6356350"/>
            <a:ext cx="3544888" cy="365125"/>
          </a:xfrm>
        </p:spPr>
        <p:txBody>
          <a:bodyPr>
            <a:noAutofit/>
          </a:bodyPr>
          <a:lstStyle>
            <a:lvl1pPr marL="0" indent="0">
              <a:buNone/>
              <a:defRPr sz="1000">
                <a:solidFill>
                  <a:srgbClr val="3D2056"/>
                </a:solidFill>
              </a:defRPr>
            </a:lvl1pPr>
            <a:lvl2pPr marL="457200" indent="0">
              <a:buNone/>
              <a:defRPr sz="1000">
                <a:solidFill>
                  <a:srgbClr val="3D2056"/>
                </a:solidFill>
              </a:defRPr>
            </a:lvl2pPr>
            <a:lvl3pPr marL="914400" indent="0">
              <a:buNone/>
              <a:defRPr sz="1000">
                <a:solidFill>
                  <a:srgbClr val="3D2056"/>
                </a:solidFill>
              </a:defRPr>
            </a:lvl3pPr>
            <a:lvl4pPr marL="1371600" indent="0">
              <a:buNone/>
              <a:defRPr sz="1000">
                <a:solidFill>
                  <a:srgbClr val="3D2056"/>
                </a:solidFill>
              </a:defRPr>
            </a:lvl4pPr>
            <a:lvl5pPr marL="1828800" indent="0">
              <a:buNone/>
              <a:defRPr sz="1000">
                <a:solidFill>
                  <a:srgbClr val="3D2056"/>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10" name="ZoneTexte 9">
            <a:extLst>
              <a:ext uri="{FF2B5EF4-FFF2-40B4-BE49-F238E27FC236}">
                <a16:creationId xmlns:a16="http://schemas.microsoft.com/office/drawing/2014/main" id="{1A5C1680-4D23-C954-B179-9C1908A1C618}"/>
              </a:ext>
            </a:extLst>
          </p:cNvPr>
          <p:cNvSpPr txBox="1"/>
          <p:nvPr userDrawn="1"/>
        </p:nvSpPr>
        <p:spPr>
          <a:xfrm>
            <a:off x="8417169" y="6352662"/>
            <a:ext cx="7707084" cy="200055"/>
          </a:xfrm>
          <a:prstGeom prst="rect">
            <a:avLst/>
          </a:prstGeom>
          <a:noFill/>
        </p:spPr>
        <p:txBody>
          <a:bodyPr wrap="square">
            <a:spAutoFit/>
          </a:bodyPr>
          <a:lstStyle/>
          <a:p>
            <a:r>
              <a:rPr lang="fr-CA" sz="700" dirty="0">
                <a:solidFill>
                  <a:schemeClr val="tx2"/>
                </a:solidFill>
                <a:effectLst/>
                <a:latin typeface="Aptos" panose="020B0004020202020204" pitchFamily="34" charset="0"/>
                <a:ea typeface="Times New Roman" panose="02020603050405020304" pitchFamily="18" charset="0"/>
                <a:cs typeface="Aptos" panose="020B0004020202020204" pitchFamily="34" charset="0"/>
              </a:rPr>
              <a:t>Ce projet a été réalisé avec le soutien financier du gouvernement du Québec.</a:t>
            </a:r>
            <a:endParaRPr lang="fr-CA" sz="700" dirty="0">
              <a:solidFill>
                <a:schemeClr val="tx2"/>
              </a:solidFill>
            </a:endParaRPr>
          </a:p>
        </p:txBody>
      </p:sp>
    </p:spTree>
    <p:extLst>
      <p:ext uri="{BB962C8B-B14F-4D97-AF65-F5344CB8AC3E}">
        <p14:creationId xmlns:p14="http://schemas.microsoft.com/office/powerpoint/2010/main" val="17869453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cSld name="Section 3">
    <p:bg>
      <p:bgPr>
        <a:solidFill>
          <a:srgbClr val="3D205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ADAAE1"/>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ADAAE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grpSp>
        <p:nvGrpSpPr>
          <p:cNvPr id="15" name="Groupe 14">
            <a:extLst>
              <a:ext uri="{FF2B5EF4-FFF2-40B4-BE49-F238E27FC236}">
                <a16:creationId xmlns:a16="http://schemas.microsoft.com/office/drawing/2014/main" id="{9BDCA830-6D0E-470F-EC32-E5F3CA0372B9}"/>
              </a:ext>
            </a:extLst>
          </p:cNvPr>
          <p:cNvGrpSpPr/>
          <p:nvPr userDrawn="1"/>
        </p:nvGrpSpPr>
        <p:grpSpPr>
          <a:xfrm>
            <a:off x="831849" y="485030"/>
            <a:ext cx="973097" cy="996587"/>
            <a:chOff x="3952984" y="1868811"/>
            <a:chExt cx="421097" cy="453662"/>
          </a:xfrm>
          <a:solidFill>
            <a:srgbClr val="ADAAE1"/>
          </a:solidFill>
        </p:grpSpPr>
        <p:sp>
          <p:nvSpPr>
            <p:cNvPr id="16" name="Forme libre : forme 15">
              <a:extLst>
                <a:ext uri="{FF2B5EF4-FFF2-40B4-BE49-F238E27FC236}">
                  <a16:creationId xmlns:a16="http://schemas.microsoft.com/office/drawing/2014/main" id="{BD24DADE-9A31-163B-FE37-5E86E05BD8B2}"/>
                </a:ext>
              </a:extLst>
            </p:cNvPr>
            <p:cNvSpPr/>
            <p:nvPr/>
          </p:nvSpPr>
          <p:spPr>
            <a:xfrm>
              <a:off x="4133541" y="1868811"/>
              <a:ext cx="45719" cy="213809"/>
            </a:xfrm>
            <a:custGeom>
              <a:avLst/>
              <a:gdLst>
                <a:gd name="connsiteX0" fmla="*/ 43646 w 43646"/>
                <a:gd name="connsiteY0" fmla="*/ 213485 h 234130"/>
                <a:gd name="connsiteX1" fmla="*/ 42790 w 43646"/>
                <a:gd name="connsiteY1" fmla="*/ 20646 h 234130"/>
                <a:gd name="connsiteX2" fmla="*/ 0 w 43646"/>
                <a:gd name="connsiteY2" fmla="*/ 20646 h 234130"/>
                <a:gd name="connsiteX3" fmla="*/ 856 w 43646"/>
                <a:gd name="connsiteY3" fmla="*/ 213485 h 234130"/>
                <a:gd name="connsiteX4" fmla="*/ 43646 w 43646"/>
                <a:gd name="connsiteY4" fmla="*/ 213485 h 234130"/>
                <a:gd name="connsiteX5" fmla="*/ 43646 w 43646"/>
                <a:gd name="connsiteY5" fmla="*/ 213485 h 2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46" h="234130">
                  <a:moveTo>
                    <a:pt x="43646" y="213485"/>
                  </a:moveTo>
                  <a:lnTo>
                    <a:pt x="42790" y="20646"/>
                  </a:lnTo>
                  <a:cubicBezTo>
                    <a:pt x="42790" y="-6882"/>
                    <a:pt x="-142" y="-6882"/>
                    <a:pt x="0" y="20646"/>
                  </a:cubicBezTo>
                  <a:lnTo>
                    <a:pt x="856" y="213485"/>
                  </a:lnTo>
                  <a:cubicBezTo>
                    <a:pt x="856" y="241013"/>
                    <a:pt x="43788" y="241013"/>
                    <a:pt x="43646" y="213485"/>
                  </a:cubicBezTo>
                  <a:lnTo>
                    <a:pt x="43646" y="213485"/>
                  </a:lnTo>
                  <a:close/>
                </a:path>
              </a:pathLst>
            </a:custGeom>
            <a:grpFill/>
            <a:ln w="13990" cap="flat">
              <a:noFill/>
              <a:prstDash val="solid"/>
              <a:miter/>
            </a:ln>
          </p:spPr>
          <p:txBody>
            <a:bodyPr rtlCol="0" anchor="ctr"/>
            <a:lstStyle/>
            <a:p>
              <a:endParaRPr lang="fr-CA"/>
            </a:p>
          </p:txBody>
        </p:sp>
        <p:sp>
          <p:nvSpPr>
            <p:cNvPr id="17" name="Forme libre : forme 16">
              <a:extLst>
                <a:ext uri="{FF2B5EF4-FFF2-40B4-BE49-F238E27FC236}">
                  <a16:creationId xmlns:a16="http://schemas.microsoft.com/office/drawing/2014/main" id="{23C5F947-8A44-01DD-DB86-DFAD566C395E}"/>
                </a:ext>
              </a:extLst>
            </p:cNvPr>
            <p:cNvSpPr/>
            <p:nvPr/>
          </p:nvSpPr>
          <p:spPr>
            <a:xfrm rot="1113967">
              <a:off x="4209408" y="1931284"/>
              <a:ext cx="83697" cy="172127"/>
            </a:xfrm>
            <a:custGeom>
              <a:avLst/>
              <a:gdLst>
                <a:gd name="connsiteX0" fmla="*/ 42205 w 83697"/>
                <a:gd name="connsiteY0" fmla="*/ 156524 h 172127"/>
                <a:gd name="connsiteX1" fmla="*/ 82855 w 83697"/>
                <a:gd name="connsiteY1" fmla="*/ 27014 h 172127"/>
                <a:gd name="connsiteX2" fmla="*/ 67879 w 83697"/>
                <a:gd name="connsiteY2" fmla="*/ 627 h 172127"/>
                <a:gd name="connsiteX3" fmla="*/ 41492 w 83697"/>
                <a:gd name="connsiteY3" fmla="*/ 15603 h 172127"/>
                <a:gd name="connsiteX4" fmla="*/ 842 w 83697"/>
                <a:gd name="connsiteY4" fmla="*/ 145113 h 172127"/>
                <a:gd name="connsiteX5" fmla="*/ 15818 w 83697"/>
                <a:gd name="connsiteY5" fmla="*/ 171500 h 172127"/>
                <a:gd name="connsiteX6" fmla="*/ 42205 w 83697"/>
                <a:gd name="connsiteY6" fmla="*/ 156524 h 172127"/>
                <a:gd name="connsiteX7" fmla="*/ 42205 w 83697"/>
                <a:gd name="connsiteY7" fmla="*/ 156524 h 172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697" h="172127">
                  <a:moveTo>
                    <a:pt x="42205" y="156524"/>
                  </a:moveTo>
                  <a:cubicBezTo>
                    <a:pt x="55755" y="113306"/>
                    <a:pt x="69305" y="70231"/>
                    <a:pt x="82855" y="27014"/>
                  </a:cubicBezTo>
                  <a:cubicBezTo>
                    <a:pt x="86279" y="16316"/>
                    <a:pt x="78862" y="3194"/>
                    <a:pt x="67879" y="627"/>
                  </a:cubicBezTo>
                  <a:cubicBezTo>
                    <a:pt x="56183" y="-2083"/>
                    <a:pt x="45201" y="4193"/>
                    <a:pt x="41492" y="15603"/>
                  </a:cubicBezTo>
                  <a:cubicBezTo>
                    <a:pt x="27942" y="58821"/>
                    <a:pt x="14392" y="101896"/>
                    <a:pt x="842" y="145113"/>
                  </a:cubicBezTo>
                  <a:cubicBezTo>
                    <a:pt x="-2581" y="155811"/>
                    <a:pt x="4836" y="168933"/>
                    <a:pt x="15818" y="171500"/>
                  </a:cubicBezTo>
                  <a:cubicBezTo>
                    <a:pt x="27514" y="174210"/>
                    <a:pt x="38497" y="167934"/>
                    <a:pt x="42205" y="156524"/>
                  </a:cubicBezTo>
                  <a:lnTo>
                    <a:pt x="42205" y="156524"/>
                  </a:lnTo>
                  <a:close/>
                </a:path>
              </a:pathLst>
            </a:custGeom>
            <a:grpFill/>
            <a:ln w="13990" cap="flat">
              <a:noFill/>
              <a:prstDash val="solid"/>
              <a:miter/>
            </a:ln>
          </p:spPr>
          <p:txBody>
            <a:bodyPr rtlCol="0" anchor="ctr"/>
            <a:lstStyle/>
            <a:p>
              <a:endParaRPr lang="fr-CA"/>
            </a:p>
          </p:txBody>
        </p:sp>
        <p:sp>
          <p:nvSpPr>
            <p:cNvPr id="18" name="Forme libre : forme 17">
              <a:extLst>
                <a:ext uri="{FF2B5EF4-FFF2-40B4-BE49-F238E27FC236}">
                  <a16:creationId xmlns:a16="http://schemas.microsoft.com/office/drawing/2014/main" id="{68EAB864-D55D-D2D7-CFA1-3DC2AE903979}"/>
                </a:ext>
              </a:extLst>
            </p:cNvPr>
            <p:cNvSpPr/>
            <p:nvPr/>
          </p:nvSpPr>
          <p:spPr>
            <a:xfrm rot="1665541">
              <a:off x="4219399" y="2071586"/>
              <a:ext cx="154682" cy="106160"/>
            </a:xfrm>
            <a:custGeom>
              <a:avLst/>
              <a:gdLst>
                <a:gd name="connsiteX0" fmla="*/ 32127 w 154682"/>
                <a:gd name="connsiteY0" fmla="*/ 103429 h 106160"/>
                <a:gd name="connsiteX1" fmla="*/ 144093 w 154682"/>
                <a:gd name="connsiteY1" fmla="*/ 39673 h 106160"/>
                <a:gd name="connsiteX2" fmla="*/ 151795 w 154682"/>
                <a:gd name="connsiteY2" fmla="*/ 10433 h 106160"/>
                <a:gd name="connsiteX3" fmla="*/ 122556 w 154682"/>
                <a:gd name="connsiteY3" fmla="*/ 2731 h 106160"/>
                <a:gd name="connsiteX4" fmla="*/ 10590 w 154682"/>
                <a:gd name="connsiteY4" fmla="*/ 66487 h 106160"/>
                <a:gd name="connsiteX5" fmla="*/ 2887 w 154682"/>
                <a:gd name="connsiteY5" fmla="*/ 95727 h 106160"/>
                <a:gd name="connsiteX6" fmla="*/ 32127 w 154682"/>
                <a:gd name="connsiteY6" fmla="*/ 103429 h 106160"/>
                <a:gd name="connsiteX7" fmla="*/ 32127 w 154682"/>
                <a:gd name="connsiteY7" fmla="*/ 103429 h 106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682" h="106160">
                  <a:moveTo>
                    <a:pt x="32127" y="103429"/>
                  </a:moveTo>
                  <a:cubicBezTo>
                    <a:pt x="69497" y="82177"/>
                    <a:pt x="106724" y="60925"/>
                    <a:pt x="144093" y="39673"/>
                  </a:cubicBezTo>
                  <a:cubicBezTo>
                    <a:pt x="153792" y="34110"/>
                    <a:pt x="157929" y="19989"/>
                    <a:pt x="151795" y="10433"/>
                  </a:cubicBezTo>
                  <a:cubicBezTo>
                    <a:pt x="145662" y="877"/>
                    <a:pt x="132968" y="-3117"/>
                    <a:pt x="122556" y="2731"/>
                  </a:cubicBezTo>
                  <a:cubicBezTo>
                    <a:pt x="85186" y="23983"/>
                    <a:pt x="47959" y="45235"/>
                    <a:pt x="10590" y="66487"/>
                  </a:cubicBezTo>
                  <a:cubicBezTo>
                    <a:pt x="891" y="72050"/>
                    <a:pt x="-3246" y="86171"/>
                    <a:pt x="2887" y="95727"/>
                  </a:cubicBezTo>
                  <a:cubicBezTo>
                    <a:pt x="9021" y="105283"/>
                    <a:pt x="21715" y="109277"/>
                    <a:pt x="32127" y="103429"/>
                  </a:cubicBezTo>
                  <a:lnTo>
                    <a:pt x="32127" y="103429"/>
                  </a:lnTo>
                  <a:close/>
                </a:path>
              </a:pathLst>
            </a:custGeom>
            <a:grpFill/>
            <a:ln w="13990" cap="flat">
              <a:noFill/>
              <a:prstDash val="solid"/>
              <a:miter/>
            </a:ln>
          </p:spPr>
          <p:txBody>
            <a:bodyPr rtlCol="0" anchor="ctr"/>
            <a:lstStyle/>
            <a:p>
              <a:endParaRPr lang="fr-CA"/>
            </a:p>
          </p:txBody>
        </p:sp>
        <p:sp>
          <p:nvSpPr>
            <p:cNvPr id="19" name="Forme libre : forme 18">
              <a:extLst>
                <a:ext uri="{FF2B5EF4-FFF2-40B4-BE49-F238E27FC236}">
                  <a16:creationId xmlns:a16="http://schemas.microsoft.com/office/drawing/2014/main" id="{29D248C9-CFB4-0C4B-7999-34E94D582BDB}"/>
                </a:ext>
              </a:extLst>
            </p:cNvPr>
            <p:cNvSpPr/>
            <p:nvPr/>
          </p:nvSpPr>
          <p:spPr>
            <a:xfrm>
              <a:off x="4041764" y="1972466"/>
              <a:ext cx="88188" cy="123018"/>
            </a:xfrm>
            <a:custGeom>
              <a:avLst/>
              <a:gdLst>
                <a:gd name="connsiteX0" fmla="*/ 85458 w 88188"/>
                <a:gd name="connsiteY0" fmla="*/ 90892 h 123018"/>
                <a:gd name="connsiteX1" fmla="*/ 39673 w 88188"/>
                <a:gd name="connsiteY1" fmla="*/ 10590 h 123018"/>
                <a:gd name="connsiteX2" fmla="*/ 10433 w 88188"/>
                <a:gd name="connsiteY2" fmla="*/ 2887 h 123018"/>
                <a:gd name="connsiteX3" fmla="*/ 2731 w 88188"/>
                <a:gd name="connsiteY3" fmla="*/ 32127 h 123018"/>
                <a:gd name="connsiteX4" fmla="*/ 48516 w 88188"/>
                <a:gd name="connsiteY4" fmla="*/ 112429 h 123018"/>
                <a:gd name="connsiteX5" fmla="*/ 77755 w 88188"/>
                <a:gd name="connsiteY5" fmla="*/ 120131 h 123018"/>
                <a:gd name="connsiteX6" fmla="*/ 85458 w 88188"/>
                <a:gd name="connsiteY6" fmla="*/ 90892 h 123018"/>
                <a:gd name="connsiteX7" fmla="*/ 85458 w 88188"/>
                <a:gd name="connsiteY7" fmla="*/ 90892 h 12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188" h="123018">
                  <a:moveTo>
                    <a:pt x="85458" y="90892"/>
                  </a:moveTo>
                  <a:lnTo>
                    <a:pt x="39673" y="10590"/>
                  </a:lnTo>
                  <a:cubicBezTo>
                    <a:pt x="34110" y="891"/>
                    <a:pt x="19989" y="-3246"/>
                    <a:pt x="10433" y="2887"/>
                  </a:cubicBezTo>
                  <a:cubicBezTo>
                    <a:pt x="877" y="9021"/>
                    <a:pt x="-3117" y="21715"/>
                    <a:pt x="2731" y="32127"/>
                  </a:cubicBezTo>
                  <a:lnTo>
                    <a:pt x="48516" y="112429"/>
                  </a:lnTo>
                  <a:cubicBezTo>
                    <a:pt x="54078" y="122128"/>
                    <a:pt x="68199" y="126264"/>
                    <a:pt x="77755" y="120131"/>
                  </a:cubicBezTo>
                  <a:cubicBezTo>
                    <a:pt x="87312" y="113998"/>
                    <a:pt x="91305" y="101304"/>
                    <a:pt x="85458" y="90892"/>
                  </a:cubicBezTo>
                  <a:lnTo>
                    <a:pt x="85458" y="90892"/>
                  </a:lnTo>
                  <a:close/>
                </a:path>
              </a:pathLst>
            </a:custGeom>
            <a:grpFill/>
            <a:ln w="13990" cap="flat">
              <a:noFill/>
              <a:prstDash val="solid"/>
              <a:miter/>
            </a:ln>
          </p:spPr>
          <p:txBody>
            <a:bodyPr rtlCol="0" anchor="ctr"/>
            <a:lstStyle/>
            <a:p>
              <a:endParaRPr lang="fr-CA"/>
            </a:p>
          </p:txBody>
        </p:sp>
        <p:sp>
          <p:nvSpPr>
            <p:cNvPr id="20" name="Forme libre : forme 19">
              <a:extLst>
                <a:ext uri="{FF2B5EF4-FFF2-40B4-BE49-F238E27FC236}">
                  <a16:creationId xmlns:a16="http://schemas.microsoft.com/office/drawing/2014/main" id="{06F5704D-DC78-C487-112F-2AE7B9C6E06F}"/>
                </a:ext>
              </a:extLst>
            </p:cNvPr>
            <p:cNvSpPr/>
            <p:nvPr/>
          </p:nvSpPr>
          <p:spPr>
            <a:xfrm>
              <a:off x="3952984" y="2088647"/>
              <a:ext cx="146507" cy="56681"/>
            </a:xfrm>
            <a:custGeom>
              <a:avLst/>
              <a:gdLst>
                <a:gd name="connsiteX0" fmla="*/ 131020 w 146507"/>
                <a:gd name="connsiteY0" fmla="*/ 14790 h 56681"/>
                <a:gd name="connsiteX1" fmla="*/ 26898 w 146507"/>
                <a:gd name="connsiteY1" fmla="*/ 527 h 56681"/>
                <a:gd name="connsiteX2" fmla="*/ 10353 w 146507"/>
                <a:gd name="connsiteY2" fmla="*/ 2667 h 56681"/>
                <a:gd name="connsiteX3" fmla="*/ 511 w 146507"/>
                <a:gd name="connsiteY3" fmla="*/ 15504 h 56681"/>
                <a:gd name="connsiteX4" fmla="*/ 15488 w 146507"/>
                <a:gd name="connsiteY4" fmla="*/ 41891 h 56681"/>
                <a:gd name="connsiteX5" fmla="*/ 119609 w 146507"/>
                <a:gd name="connsiteY5" fmla="*/ 56154 h 56681"/>
                <a:gd name="connsiteX6" fmla="*/ 136155 w 146507"/>
                <a:gd name="connsiteY6" fmla="*/ 54014 h 56681"/>
                <a:gd name="connsiteX7" fmla="*/ 145996 w 146507"/>
                <a:gd name="connsiteY7" fmla="*/ 41177 h 56681"/>
                <a:gd name="connsiteX8" fmla="*/ 131020 w 146507"/>
                <a:gd name="connsiteY8" fmla="*/ 14790 h 56681"/>
                <a:gd name="connsiteX9" fmla="*/ 131020 w 146507"/>
                <a:gd name="connsiteY9" fmla="*/ 14790 h 5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507" h="56681">
                  <a:moveTo>
                    <a:pt x="131020" y="14790"/>
                  </a:moveTo>
                  <a:cubicBezTo>
                    <a:pt x="96360" y="10084"/>
                    <a:pt x="61701" y="5377"/>
                    <a:pt x="26898" y="527"/>
                  </a:cubicBezTo>
                  <a:cubicBezTo>
                    <a:pt x="20908" y="-329"/>
                    <a:pt x="15773" y="-471"/>
                    <a:pt x="10353" y="2667"/>
                  </a:cubicBezTo>
                  <a:cubicBezTo>
                    <a:pt x="5931" y="5234"/>
                    <a:pt x="1652" y="10369"/>
                    <a:pt x="511" y="15504"/>
                  </a:cubicBezTo>
                  <a:cubicBezTo>
                    <a:pt x="-1771" y="25488"/>
                    <a:pt x="3649" y="40179"/>
                    <a:pt x="15488" y="41891"/>
                  </a:cubicBezTo>
                  <a:lnTo>
                    <a:pt x="119609" y="56154"/>
                  </a:lnTo>
                  <a:cubicBezTo>
                    <a:pt x="125600" y="57010"/>
                    <a:pt x="130735" y="57152"/>
                    <a:pt x="136155" y="54014"/>
                  </a:cubicBezTo>
                  <a:cubicBezTo>
                    <a:pt x="140576" y="51447"/>
                    <a:pt x="144855" y="46312"/>
                    <a:pt x="145996" y="41177"/>
                  </a:cubicBezTo>
                  <a:cubicBezTo>
                    <a:pt x="148278" y="31193"/>
                    <a:pt x="142858" y="16502"/>
                    <a:pt x="131020" y="14790"/>
                  </a:cubicBezTo>
                  <a:lnTo>
                    <a:pt x="131020" y="14790"/>
                  </a:lnTo>
                  <a:close/>
                </a:path>
              </a:pathLst>
            </a:custGeom>
            <a:grpFill/>
            <a:ln w="13990" cap="flat">
              <a:noFill/>
              <a:prstDash val="solid"/>
              <a:miter/>
            </a:ln>
          </p:spPr>
          <p:txBody>
            <a:bodyPr rtlCol="0" anchor="ctr"/>
            <a:lstStyle/>
            <a:p>
              <a:endParaRPr lang="fr-CA"/>
            </a:p>
          </p:txBody>
        </p:sp>
        <p:sp>
          <p:nvSpPr>
            <p:cNvPr id="21" name="Forme libre : forme 20">
              <a:extLst>
                <a:ext uri="{FF2B5EF4-FFF2-40B4-BE49-F238E27FC236}">
                  <a16:creationId xmlns:a16="http://schemas.microsoft.com/office/drawing/2014/main" id="{3AB704DF-7ADA-F71F-24D6-A4EFA94813CF}"/>
                </a:ext>
              </a:extLst>
            </p:cNvPr>
            <p:cNvSpPr/>
            <p:nvPr/>
          </p:nvSpPr>
          <p:spPr>
            <a:xfrm rot="19470481">
              <a:off x="4008897" y="2177580"/>
              <a:ext cx="143091" cy="72898"/>
            </a:xfrm>
            <a:custGeom>
              <a:avLst/>
              <a:gdLst>
                <a:gd name="connsiteX0" fmla="*/ 115833 w 143091"/>
                <a:gd name="connsiteY0" fmla="*/ 862 h 72898"/>
                <a:gd name="connsiteX1" fmla="*/ 15848 w 143091"/>
                <a:gd name="connsiteY1" fmla="*/ 30672 h 72898"/>
                <a:gd name="connsiteX2" fmla="*/ 872 w 143091"/>
                <a:gd name="connsiteY2" fmla="*/ 57059 h 72898"/>
                <a:gd name="connsiteX3" fmla="*/ 27259 w 143091"/>
                <a:gd name="connsiteY3" fmla="*/ 72036 h 72898"/>
                <a:gd name="connsiteX4" fmla="*/ 127244 w 143091"/>
                <a:gd name="connsiteY4" fmla="*/ 42226 h 72898"/>
                <a:gd name="connsiteX5" fmla="*/ 142220 w 143091"/>
                <a:gd name="connsiteY5" fmla="*/ 15839 h 72898"/>
                <a:gd name="connsiteX6" fmla="*/ 115833 w 143091"/>
                <a:gd name="connsiteY6" fmla="*/ 862 h 72898"/>
                <a:gd name="connsiteX7" fmla="*/ 115833 w 143091"/>
                <a:gd name="connsiteY7" fmla="*/ 862 h 7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91" h="72898">
                  <a:moveTo>
                    <a:pt x="115833" y="862"/>
                  </a:moveTo>
                  <a:cubicBezTo>
                    <a:pt x="82457" y="10847"/>
                    <a:pt x="49081" y="20831"/>
                    <a:pt x="15848" y="30672"/>
                  </a:cubicBezTo>
                  <a:cubicBezTo>
                    <a:pt x="5151" y="33810"/>
                    <a:pt x="-2694" y="45791"/>
                    <a:pt x="872" y="57059"/>
                  </a:cubicBezTo>
                  <a:cubicBezTo>
                    <a:pt x="4437" y="68327"/>
                    <a:pt x="15705" y="75459"/>
                    <a:pt x="27259" y="72036"/>
                  </a:cubicBezTo>
                  <a:cubicBezTo>
                    <a:pt x="60635" y="62052"/>
                    <a:pt x="94010" y="52067"/>
                    <a:pt x="127244" y="42226"/>
                  </a:cubicBezTo>
                  <a:cubicBezTo>
                    <a:pt x="137941" y="39088"/>
                    <a:pt x="145786" y="27107"/>
                    <a:pt x="142220" y="15839"/>
                  </a:cubicBezTo>
                  <a:cubicBezTo>
                    <a:pt x="138654" y="4571"/>
                    <a:pt x="127386" y="-2561"/>
                    <a:pt x="115833" y="862"/>
                  </a:cubicBezTo>
                  <a:lnTo>
                    <a:pt x="115833" y="862"/>
                  </a:lnTo>
                  <a:close/>
                </a:path>
              </a:pathLst>
            </a:custGeom>
            <a:grpFill/>
            <a:ln w="13990" cap="flat">
              <a:noFill/>
              <a:prstDash val="solid"/>
              <a:miter/>
            </a:ln>
          </p:spPr>
          <p:txBody>
            <a:bodyPr rtlCol="0" anchor="ctr"/>
            <a:lstStyle/>
            <a:p>
              <a:endParaRPr lang="fr-CA"/>
            </a:p>
          </p:txBody>
        </p:sp>
        <p:sp>
          <p:nvSpPr>
            <p:cNvPr id="22" name="Forme libre : forme 21">
              <a:extLst>
                <a:ext uri="{FF2B5EF4-FFF2-40B4-BE49-F238E27FC236}">
                  <a16:creationId xmlns:a16="http://schemas.microsoft.com/office/drawing/2014/main" id="{84951264-E2F8-BA2D-8F22-FC69E30E16B4}"/>
                </a:ext>
              </a:extLst>
            </p:cNvPr>
            <p:cNvSpPr/>
            <p:nvPr/>
          </p:nvSpPr>
          <p:spPr>
            <a:xfrm rot="19645284">
              <a:off x="4222460" y="2136889"/>
              <a:ext cx="45719" cy="185584"/>
            </a:xfrm>
            <a:custGeom>
              <a:avLst/>
              <a:gdLst>
                <a:gd name="connsiteX0" fmla="*/ 43646 w 43646"/>
                <a:gd name="connsiteY0" fmla="*/ 213485 h 234130"/>
                <a:gd name="connsiteX1" fmla="*/ 42790 w 43646"/>
                <a:gd name="connsiteY1" fmla="*/ 20646 h 234130"/>
                <a:gd name="connsiteX2" fmla="*/ 0 w 43646"/>
                <a:gd name="connsiteY2" fmla="*/ 20646 h 234130"/>
                <a:gd name="connsiteX3" fmla="*/ 856 w 43646"/>
                <a:gd name="connsiteY3" fmla="*/ 213485 h 234130"/>
                <a:gd name="connsiteX4" fmla="*/ 43646 w 43646"/>
                <a:gd name="connsiteY4" fmla="*/ 213485 h 234130"/>
                <a:gd name="connsiteX5" fmla="*/ 43646 w 43646"/>
                <a:gd name="connsiteY5" fmla="*/ 213485 h 2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46" h="234130">
                  <a:moveTo>
                    <a:pt x="43646" y="213485"/>
                  </a:moveTo>
                  <a:lnTo>
                    <a:pt x="42790" y="20646"/>
                  </a:lnTo>
                  <a:cubicBezTo>
                    <a:pt x="42790" y="-6882"/>
                    <a:pt x="-142" y="-6882"/>
                    <a:pt x="0" y="20646"/>
                  </a:cubicBezTo>
                  <a:lnTo>
                    <a:pt x="856" y="213485"/>
                  </a:lnTo>
                  <a:cubicBezTo>
                    <a:pt x="856" y="241013"/>
                    <a:pt x="43788" y="241013"/>
                    <a:pt x="43646" y="213485"/>
                  </a:cubicBezTo>
                  <a:lnTo>
                    <a:pt x="43646" y="213485"/>
                  </a:lnTo>
                  <a:close/>
                </a:path>
              </a:pathLst>
            </a:custGeom>
            <a:grpFill/>
            <a:ln w="13990" cap="flat">
              <a:noFill/>
              <a:prstDash val="solid"/>
              <a:miter/>
            </a:ln>
          </p:spPr>
          <p:txBody>
            <a:bodyPr rtlCol="0" anchor="ctr"/>
            <a:lstStyle/>
            <a:p>
              <a:endParaRPr lang="fr-CA"/>
            </a:p>
          </p:txBody>
        </p:sp>
        <p:sp>
          <p:nvSpPr>
            <p:cNvPr id="23" name="Forme libre : forme 22">
              <a:extLst>
                <a:ext uri="{FF2B5EF4-FFF2-40B4-BE49-F238E27FC236}">
                  <a16:creationId xmlns:a16="http://schemas.microsoft.com/office/drawing/2014/main" id="{AFDE8399-01DA-5A34-D558-BD2E5934A6A7}"/>
                </a:ext>
              </a:extLst>
            </p:cNvPr>
            <p:cNvSpPr/>
            <p:nvPr/>
          </p:nvSpPr>
          <p:spPr>
            <a:xfrm rot="17218152">
              <a:off x="4089103" y="2210243"/>
              <a:ext cx="143091" cy="72898"/>
            </a:xfrm>
            <a:custGeom>
              <a:avLst/>
              <a:gdLst>
                <a:gd name="connsiteX0" fmla="*/ 115833 w 143091"/>
                <a:gd name="connsiteY0" fmla="*/ 862 h 72898"/>
                <a:gd name="connsiteX1" fmla="*/ 15848 w 143091"/>
                <a:gd name="connsiteY1" fmla="*/ 30672 h 72898"/>
                <a:gd name="connsiteX2" fmla="*/ 872 w 143091"/>
                <a:gd name="connsiteY2" fmla="*/ 57059 h 72898"/>
                <a:gd name="connsiteX3" fmla="*/ 27259 w 143091"/>
                <a:gd name="connsiteY3" fmla="*/ 72036 h 72898"/>
                <a:gd name="connsiteX4" fmla="*/ 127244 w 143091"/>
                <a:gd name="connsiteY4" fmla="*/ 42226 h 72898"/>
                <a:gd name="connsiteX5" fmla="*/ 142220 w 143091"/>
                <a:gd name="connsiteY5" fmla="*/ 15839 h 72898"/>
                <a:gd name="connsiteX6" fmla="*/ 115833 w 143091"/>
                <a:gd name="connsiteY6" fmla="*/ 862 h 72898"/>
                <a:gd name="connsiteX7" fmla="*/ 115833 w 143091"/>
                <a:gd name="connsiteY7" fmla="*/ 862 h 7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91" h="72898">
                  <a:moveTo>
                    <a:pt x="115833" y="862"/>
                  </a:moveTo>
                  <a:cubicBezTo>
                    <a:pt x="82457" y="10847"/>
                    <a:pt x="49081" y="20831"/>
                    <a:pt x="15848" y="30672"/>
                  </a:cubicBezTo>
                  <a:cubicBezTo>
                    <a:pt x="5151" y="33810"/>
                    <a:pt x="-2694" y="45791"/>
                    <a:pt x="872" y="57059"/>
                  </a:cubicBezTo>
                  <a:cubicBezTo>
                    <a:pt x="4437" y="68327"/>
                    <a:pt x="15705" y="75459"/>
                    <a:pt x="27259" y="72036"/>
                  </a:cubicBezTo>
                  <a:cubicBezTo>
                    <a:pt x="60635" y="62052"/>
                    <a:pt x="94010" y="52067"/>
                    <a:pt x="127244" y="42226"/>
                  </a:cubicBezTo>
                  <a:cubicBezTo>
                    <a:pt x="137941" y="39088"/>
                    <a:pt x="145786" y="27107"/>
                    <a:pt x="142220" y="15839"/>
                  </a:cubicBezTo>
                  <a:cubicBezTo>
                    <a:pt x="138654" y="4571"/>
                    <a:pt x="127386" y="-2561"/>
                    <a:pt x="115833" y="862"/>
                  </a:cubicBezTo>
                  <a:lnTo>
                    <a:pt x="115833" y="862"/>
                  </a:lnTo>
                  <a:close/>
                </a:path>
              </a:pathLst>
            </a:custGeom>
            <a:grpFill/>
            <a:ln w="13990" cap="flat">
              <a:noFill/>
              <a:prstDash val="solid"/>
              <a:miter/>
            </a:ln>
          </p:spPr>
          <p:txBody>
            <a:bodyPr rtlCol="0" anchor="ctr"/>
            <a:lstStyle/>
            <a:p>
              <a:endParaRPr lang="fr-CA"/>
            </a:p>
          </p:txBody>
        </p:sp>
      </p:grpSp>
      <p:sp>
        <p:nvSpPr>
          <p:cNvPr id="7" name="Espace réservé du contenu 9">
            <a:extLst>
              <a:ext uri="{FF2B5EF4-FFF2-40B4-BE49-F238E27FC236}">
                <a16:creationId xmlns:a16="http://schemas.microsoft.com/office/drawing/2014/main" id="{21C9A156-2A7D-E182-AF88-3190A3151AAB}"/>
              </a:ext>
            </a:extLst>
          </p:cNvPr>
          <p:cNvSpPr txBox="1">
            <a:spLocks/>
          </p:cNvSpPr>
          <p:nvPr userDrawn="1"/>
        </p:nvSpPr>
        <p:spPr>
          <a:xfrm>
            <a:off x="9762137" y="6501667"/>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FFFFFF"/>
                </a:solidFill>
                <a:latin typeface="+mn-lt"/>
              </a:rPr>
              <a:t>Tous droits réservés © ÉquiLibre</a:t>
            </a:r>
          </a:p>
        </p:txBody>
      </p:sp>
    </p:spTree>
    <p:extLst>
      <p:ext uri="{BB962C8B-B14F-4D97-AF65-F5344CB8AC3E}">
        <p14:creationId xmlns:p14="http://schemas.microsoft.com/office/powerpoint/2010/main" val="1573159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e de titre">
    <p:bg>
      <p:bgPr>
        <a:solidFill>
          <a:srgbClr val="ADAAE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706F9-FF53-A7B8-C93E-FFDC00022AC5}"/>
              </a:ext>
            </a:extLst>
          </p:cNvPr>
          <p:cNvSpPr>
            <a:spLocks noGrp="1"/>
          </p:cNvSpPr>
          <p:nvPr>
            <p:ph type="ctrTitle"/>
          </p:nvPr>
        </p:nvSpPr>
        <p:spPr>
          <a:xfrm>
            <a:off x="1524000" y="1122363"/>
            <a:ext cx="9144000" cy="2387600"/>
          </a:xfrm>
        </p:spPr>
        <p:txBody>
          <a:bodyPr anchor="b"/>
          <a:lstStyle>
            <a:lvl1pPr algn="ctr">
              <a:defRPr sz="6000">
                <a:solidFill>
                  <a:srgbClr val="3D2056"/>
                </a:solidFill>
              </a:defRPr>
            </a:lvl1pPr>
          </a:lstStyle>
          <a:p>
            <a:r>
              <a:rPr lang="fr-FR"/>
              <a:t>Modifiez le style du titre</a:t>
            </a:r>
            <a:endParaRPr lang="fr-CA"/>
          </a:p>
        </p:txBody>
      </p:sp>
      <p:sp>
        <p:nvSpPr>
          <p:cNvPr id="3" name="Sous-titre 2">
            <a:extLst>
              <a:ext uri="{FF2B5EF4-FFF2-40B4-BE49-F238E27FC236}">
                <a16:creationId xmlns:a16="http://schemas.microsoft.com/office/drawing/2014/main" id="{451738F7-2E4B-F20F-2A9B-CFDC464577B9}"/>
              </a:ext>
            </a:extLst>
          </p:cNvPr>
          <p:cNvSpPr>
            <a:spLocks noGrp="1"/>
          </p:cNvSpPr>
          <p:nvPr>
            <p:ph type="subTitle" idx="1"/>
          </p:nvPr>
        </p:nvSpPr>
        <p:spPr>
          <a:xfrm>
            <a:off x="1524000" y="3602038"/>
            <a:ext cx="9144000" cy="1655762"/>
          </a:xfrm>
        </p:spPr>
        <p:txBody>
          <a:bodyPr/>
          <a:lstStyle>
            <a:lvl1pPr marL="0" indent="0" algn="ctr">
              <a:buNone/>
              <a:defRPr sz="2400">
                <a:solidFill>
                  <a:srgbClr val="3D205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AC7044E9-21BF-7FD1-8118-89918A9B2606}"/>
              </a:ext>
            </a:extLst>
          </p:cNvPr>
          <p:cNvSpPr>
            <a:spLocks noGrp="1"/>
          </p:cNvSpPr>
          <p:nvPr>
            <p:ph type="dt" sz="half" idx="10"/>
          </p:nvPr>
        </p:nvSpPr>
        <p:spPr/>
        <p:txBody>
          <a:bodyPr/>
          <a:lstStyle/>
          <a:p>
            <a:fld id="{C9173DCC-0EFD-4BC5-98C2-8072D4F1116F}"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A78BB132-AC31-58BF-C8CE-0BFBEE4B9267}"/>
              </a:ext>
            </a:extLst>
          </p:cNvPr>
          <p:cNvSpPr>
            <a:spLocks noGrp="1"/>
          </p:cNvSpPr>
          <p:nvPr>
            <p:ph type="ftr" sz="quarter" idx="11"/>
          </p:nvPr>
        </p:nvSpPr>
        <p:spPr/>
        <p:txBody>
          <a:bodyPr/>
          <a:lstStyle/>
          <a:p>
            <a:r>
              <a:rPr lang="fr-CA" dirty="0"/>
              <a:t>Date</a:t>
            </a:r>
          </a:p>
        </p:txBody>
      </p:sp>
      <p:sp>
        <p:nvSpPr>
          <p:cNvPr id="6" name="Espace réservé du numéro de diapositive 5">
            <a:extLst>
              <a:ext uri="{FF2B5EF4-FFF2-40B4-BE49-F238E27FC236}">
                <a16:creationId xmlns:a16="http://schemas.microsoft.com/office/drawing/2014/main" id="{E4250EBA-F285-6C90-62AC-A39B54FB8222}"/>
              </a:ext>
            </a:extLst>
          </p:cNvPr>
          <p:cNvSpPr>
            <a:spLocks noGrp="1"/>
          </p:cNvSpPr>
          <p:nvPr>
            <p:ph type="sldNum" sz="quarter" idx="12"/>
          </p:nvPr>
        </p:nvSpPr>
        <p:spPr/>
        <p:txBody>
          <a:bodyPr/>
          <a:lstStyle/>
          <a:p>
            <a:fld id="{8E78ABA5-5484-49AE-B20E-9F6BBE4717A5}" type="slidenum">
              <a:rPr lang="fr-CA" smtClean="0"/>
              <a:t>‹N°›</a:t>
            </a:fld>
            <a:endParaRPr lang="fr-CA"/>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F787AE1F-CA2E-9A9A-850A-4EF04129AC6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8F54EB95-53F3-7711-C2D6-CC9E523E4B83}"/>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E7E5F2"/>
                </a:solidFill>
                <a:latin typeface="+mn-lt"/>
              </a:rPr>
              <a:t>Tous droits réservés © ÉquiLibre</a:t>
            </a:r>
          </a:p>
        </p:txBody>
      </p:sp>
      <p:sp>
        <p:nvSpPr>
          <p:cNvPr id="10" name="Espace réservé du texte 11">
            <a:extLst>
              <a:ext uri="{FF2B5EF4-FFF2-40B4-BE49-F238E27FC236}">
                <a16:creationId xmlns:a16="http://schemas.microsoft.com/office/drawing/2014/main" id="{62CAD1A7-A3CB-09AE-14F6-1274ADD40CA6}"/>
              </a:ext>
            </a:extLst>
          </p:cNvPr>
          <p:cNvSpPr>
            <a:spLocks noGrp="1"/>
          </p:cNvSpPr>
          <p:nvPr>
            <p:ph type="body" sz="quarter" idx="13" hasCustomPrompt="1"/>
          </p:nvPr>
        </p:nvSpPr>
        <p:spPr>
          <a:xfrm>
            <a:off x="4038600" y="5851525"/>
            <a:ext cx="4114800" cy="365125"/>
          </a:xfrm>
        </p:spPr>
        <p:txBody>
          <a:bodyPr/>
          <a:lstStyle>
            <a:lvl1pPr marL="0" indent="0" algn="ctr">
              <a:buNone/>
              <a:defRPr sz="1400"/>
            </a:lvl1pPr>
          </a:lstStyle>
          <a:p>
            <a:pPr lvl="0"/>
            <a:r>
              <a:rPr lang="fr-FR" dirty="0"/>
              <a:t>Date</a:t>
            </a:r>
          </a:p>
          <a:p>
            <a:pPr lvl="1"/>
            <a:endParaRPr lang="fr-CA" dirty="0"/>
          </a:p>
        </p:txBody>
      </p:sp>
    </p:spTree>
    <p:extLst>
      <p:ext uri="{BB962C8B-B14F-4D97-AF65-F5344CB8AC3E}">
        <p14:creationId xmlns:p14="http://schemas.microsoft.com/office/powerpoint/2010/main" val="6065211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590BB93-345F-F244-DC5D-2D1280D9225A}"/>
              </a:ext>
            </a:extLst>
          </p:cNvPr>
          <p:cNvSpPr>
            <a:spLocks noGrp="1"/>
          </p:cNvSpPr>
          <p:nvPr>
            <p:ph type="title"/>
          </p:nvPr>
        </p:nvSpPr>
        <p:spPr/>
        <p:txBody>
          <a:bodyPr/>
          <a:lstStyle/>
          <a:p>
            <a:r>
              <a:rPr lang="fr-FR"/>
              <a:t>Modifiez le style du titre</a:t>
            </a:r>
            <a:endParaRPr lang="fr-CA"/>
          </a:p>
        </p:txBody>
      </p:sp>
      <p:sp>
        <p:nvSpPr>
          <p:cNvPr id="3" name="Espace réservé de la date 2">
            <a:extLst>
              <a:ext uri="{FF2B5EF4-FFF2-40B4-BE49-F238E27FC236}">
                <a16:creationId xmlns:a16="http://schemas.microsoft.com/office/drawing/2014/main" id="{D4CCE885-D51E-0614-7C93-6160D2EE66CD}"/>
              </a:ext>
            </a:extLst>
          </p:cNvPr>
          <p:cNvSpPr>
            <a:spLocks noGrp="1"/>
          </p:cNvSpPr>
          <p:nvPr>
            <p:ph type="dt" sz="half" idx="10"/>
          </p:nvPr>
        </p:nvSpPr>
        <p:spPr/>
        <p:txBody>
          <a:bodyPr/>
          <a:lstStyle/>
          <a:p>
            <a:fld id="{63F8F666-31D8-4393-86DF-286A2A811B62}" type="datetimeFigureOut">
              <a:rPr lang="fr-CA" smtClean="0"/>
              <a:t>2025-06-05</a:t>
            </a:fld>
            <a:endParaRPr lang="fr-CA"/>
          </a:p>
        </p:txBody>
      </p:sp>
      <p:sp>
        <p:nvSpPr>
          <p:cNvPr id="4" name="Espace réservé du pied de page 3">
            <a:extLst>
              <a:ext uri="{FF2B5EF4-FFF2-40B4-BE49-F238E27FC236}">
                <a16:creationId xmlns:a16="http://schemas.microsoft.com/office/drawing/2014/main" id="{51EE4564-7555-5B82-7ABB-F39749AB689B}"/>
              </a:ext>
            </a:extLst>
          </p:cNvPr>
          <p:cNvSpPr>
            <a:spLocks noGrp="1"/>
          </p:cNvSpPr>
          <p:nvPr>
            <p:ph type="ftr" sz="quarter" idx="11"/>
          </p:nvPr>
        </p:nvSpPr>
        <p:spPr/>
        <p:txBody>
          <a:bodyPr/>
          <a:lstStyle/>
          <a:p>
            <a:endParaRPr lang="fr-CA"/>
          </a:p>
        </p:txBody>
      </p:sp>
      <p:sp>
        <p:nvSpPr>
          <p:cNvPr id="5" name="Espace réservé du numéro de diapositive 4">
            <a:extLst>
              <a:ext uri="{FF2B5EF4-FFF2-40B4-BE49-F238E27FC236}">
                <a16:creationId xmlns:a16="http://schemas.microsoft.com/office/drawing/2014/main" id="{7B551E8A-761B-0A71-88EA-5FE46CA5343B}"/>
              </a:ext>
            </a:extLst>
          </p:cNvPr>
          <p:cNvSpPr>
            <a:spLocks noGrp="1"/>
          </p:cNvSpPr>
          <p:nvPr>
            <p:ph type="sldNum" sz="quarter" idx="12"/>
          </p:nvPr>
        </p:nvSpPr>
        <p:spPr/>
        <p:txBody>
          <a:bodyPr/>
          <a:lstStyle/>
          <a:p>
            <a:fld id="{73B5D152-FD49-49F4-9CC8-2F6489B505BA}" type="slidenum">
              <a:rPr lang="fr-CA" smtClean="0"/>
              <a:t>‹N°›</a:t>
            </a:fld>
            <a:endParaRPr lang="fr-CA"/>
          </a:p>
        </p:txBody>
      </p:sp>
      <p:sp>
        <p:nvSpPr>
          <p:cNvPr id="7" name="Espace réservé du contenu 6">
            <a:extLst>
              <a:ext uri="{FF2B5EF4-FFF2-40B4-BE49-F238E27FC236}">
                <a16:creationId xmlns:a16="http://schemas.microsoft.com/office/drawing/2014/main" id="{A5C1A80D-A908-FBDB-3777-AC0E2C96F1C8}"/>
              </a:ext>
            </a:extLst>
          </p:cNvPr>
          <p:cNvSpPr>
            <a:spLocks noGrp="1"/>
          </p:cNvSpPr>
          <p:nvPr>
            <p:ph sz="quarter" idx="13"/>
          </p:nvPr>
        </p:nvSpPr>
        <p:spPr>
          <a:xfrm>
            <a:off x="838200" y="1857375"/>
            <a:ext cx="10515600" cy="39624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26803377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bg>
      <p:bgPr>
        <a:solidFill>
          <a:srgbClr val="E7E6E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2025-06-05</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29007115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1_Image avec légende">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2025-06-05</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21234830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2_Image avec légende">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solidFill>
                  <a:srgbClr val="006280"/>
                </a:solidFill>
              </a:defRPr>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normAutofit/>
          </a:bodyPr>
          <a:lstStyle>
            <a:lvl1pPr marL="0" indent="0">
              <a:buNone/>
              <a:defRPr sz="2000">
                <a:solidFill>
                  <a:srgbClr val="006280"/>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2025-06-05</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29929204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3_Image avec légende">
    <p:bg>
      <p:bgPr>
        <a:solidFill>
          <a:srgbClr val="E7E5F2"/>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solidFill>
                  <a:srgbClr val="3D2056"/>
                </a:solidFill>
              </a:defRPr>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normAutofit/>
          </a:bodyPr>
          <a:lstStyle>
            <a:lvl1pPr marL="0" indent="0">
              <a:buNone/>
              <a:defRPr sz="2000">
                <a:solidFill>
                  <a:srgbClr val="3D2056"/>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2025-06-05</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11433534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4_Image avec légende">
    <p:bg>
      <p:bgPr>
        <a:solidFill>
          <a:srgbClr val="DEEEEB"/>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solidFill>
                  <a:srgbClr val="164533"/>
                </a:solidFill>
              </a:defRPr>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normAutofit/>
          </a:bodyPr>
          <a:lstStyle>
            <a:lvl1pPr marL="0" indent="0">
              <a:buNone/>
              <a:defRPr sz="2000">
                <a:solidFill>
                  <a:srgbClr val="164533"/>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2025-06-05</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12334140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uivez-nous_bleu">
    <p:bg>
      <p:bgPr>
        <a:solidFill>
          <a:srgbClr val="B0D7EC"/>
        </a:solidFill>
        <a:effectLst/>
      </p:bgPr>
    </p:bg>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F4DDB42-2F25-501B-2222-92CD0B813E47}"/>
              </a:ext>
            </a:extLst>
          </p:cNvPr>
          <p:cNvSpPr>
            <a:spLocks noGrp="1"/>
          </p:cNvSpPr>
          <p:nvPr>
            <p:ph type="dt" sz="half" idx="10"/>
          </p:nvPr>
        </p:nvSpPr>
        <p:spPr/>
        <p:txBody>
          <a:bodyPr/>
          <a:lstStyle/>
          <a:p>
            <a:fld id="{40AFF964-545E-482D-AB69-182DD19FDCC0}" type="datetimeFigureOut">
              <a:rPr lang="fr-CA" smtClean="0"/>
              <a:t>2025-06-05</a:t>
            </a:fld>
            <a:endParaRPr lang="fr-CA"/>
          </a:p>
        </p:txBody>
      </p:sp>
      <p:sp>
        <p:nvSpPr>
          <p:cNvPr id="3" name="Espace réservé du pied de page 2">
            <a:extLst>
              <a:ext uri="{FF2B5EF4-FFF2-40B4-BE49-F238E27FC236}">
                <a16:creationId xmlns:a16="http://schemas.microsoft.com/office/drawing/2014/main" id="{DDB589FE-2494-E71A-EE8C-DB7504786C28}"/>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4D4C4CFE-A63D-F2AA-FC1F-7CA03A1F34A4}"/>
              </a:ext>
            </a:extLst>
          </p:cNvPr>
          <p:cNvSpPr>
            <a:spLocks noGrp="1"/>
          </p:cNvSpPr>
          <p:nvPr>
            <p:ph type="sldNum" sz="quarter" idx="12"/>
          </p:nvPr>
        </p:nvSpPr>
        <p:spPr/>
        <p:txBody>
          <a:bodyPr/>
          <a:lstStyle/>
          <a:p>
            <a:fld id="{C7F2F980-2C14-4897-8686-0602B80ABC95}" type="slidenum">
              <a:rPr lang="fr-CA" smtClean="0"/>
              <a:t>‹N°›</a:t>
            </a:fld>
            <a:endParaRPr lang="fr-CA"/>
          </a:p>
        </p:txBody>
      </p:sp>
      <p:sp>
        <p:nvSpPr>
          <p:cNvPr id="5" name="Rectangle : coins arrondis 4">
            <a:extLst>
              <a:ext uri="{FF2B5EF4-FFF2-40B4-BE49-F238E27FC236}">
                <a16:creationId xmlns:a16="http://schemas.microsoft.com/office/drawing/2014/main" id="{E2A2BFCA-968E-6E7C-2ED6-C0390F43D770}"/>
              </a:ext>
            </a:extLst>
          </p:cNvPr>
          <p:cNvSpPr/>
          <p:nvPr userDrawn="1"/>
        </p:nvSpPr>
        <p:spPr>
          <a:xfrm>
            <a:off x="6045518" y="1169038"/>
            <a:ext cx="4414905" cy="819051"/>
          </a:xfrm>
          <a:prstGeom prst="roundRect">
            <a:avLst>
              <a:gd name="adj" fmla="val 46359"/>
            </a:avLst>
          </a:prstGeom>
          <a:solidFill>
            <a:srgbClr val="00628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7" name="Rectangle 6">
            <a:extLst>
              <a:ext uri="{FF2B5EF4-FFF2-40B4-BE49-F238E27FC236}">
                <a16:creationId xmlns:a16="http://schemas.microsoft.com/office/drawing/2014/main" id="{A3343245-A310-CBAD-598E-2CF8D3ACC378}"/>
              </a:ext>
            </a:extLst>
          </p:cNvPr>
          <p:cNvSpPr/>
          <p:nvPr userDrawn="1">
            <p:custDataLst>
              <p:tags r:id="rId1"/>
            </p:custDataLst>
          </p:nvPr>
        </p:nvSpPr>
        <p:spPr>
          <a:xfrm>
            <a:off x="2000914" y="1671331"/>
            <a:ext cx="1868588" cy="338554"/>
          </a:xfrm>
          <a:prstGeom prst="rect">
            <a:avLst/>
          </a:prstGeom>
        </p:spPr>
        <p:txBody>
          <a:bodyPr wrap="none">
            <a:spAutoFit/>
          </a:bodyPr>
          <a:lstStyle/>
          <a:p>
            <a:r>
              <a:rPr lang="fr-CA" sz="1600" dirty="0">
                <a:effectLst/>
                <a:latin typeface="Aptos" panose="020B0004020202020204" pitchFamily="34" charset="0"/>
              </a:rPr>
              <a:t>@GroupeEquiLibre</a:t>
            </a:r>
          </a:p>
        </p:txBody>
      </p:sp>
      <p:sp>
        <p:nvSpPr>
          <p:cNvPr id="8" name="Rectangle 7">
            <a:extLst>
              <a:ext uri="{FF2B5EF4-FFF2-40B4-BE49-F238E27FC236}">
                <a16:creationId xmlns:a16="http://schemas.microsoft.com/office/drawing/2014/main" id="{9D6A0AB9-0141-A789-1C6F-F7DCE826F49A}"/>
              </a:ext>
            </a:extLst>
          </p:cNvPr>
          <p:cNvSpPr/>
          <p:nvPr userDrawn="1">
            <p:custDataLst>
              <p:tags r:id="rId2"/>
            </p:custDataLst>
          </p:nvPr>
        </p:nvSpPr>
        <p:spPr>
          <a:xfrm>
            <a:off x="2000914" y="2414466"/>
            <a:ext cx="1815690" cy="338554"/>
          </a:xfrm>
          <a:prstGeom prst="rect">
            <a:avLst/>
          </a:prstGeom>
        </p:spPr>
        <p:txBody>
          <a:bodyPr wrap="none">
            <a:spAutoFit/>
          </a:bodyPr>
          <a:lstStyle/>
          <a:p>
            <a:r>
              <a:rPr lang="fr-CA" sz="1600" dirty="0">
                <a:effectLst/>
                <a:latin typeface="Aptos" panose="020B0004020202020204" pitchFamily="34" charset="0"/>
              </a:rPr>
              <a:t>@groupeequiLibre</a:t>
            </a:r>
          </a:p>
        </p:txBody>
      </p:sp>
      <p:sp>
        <p:nvSpPr>
          <p:cNvPr id="9" name="Rectangle 8">
            <a:extLst>
              <a:ext uri="{FF2B5EF4-FFF2-40B4-BE49-F238E27FC236}">
                <a16:creationId xmlns:a16="http://schemas.microsoft.com/office/drawing/2014/main" id="{0E55EC0D-613F-BAB8-59A2-BA4CA5E6850C}"/>
              </a:ext>
            </a:extLst>
          </p:cNvPr>
          <p:cNvSpPr/>
          <p:nvPr userDrawn="1">
            <p:custDataLst>
              <p:tags r:id="rId3"/>
            </p:custDataLst>
          </p:nvPr>
        </p:nvSpPr>
        <p:spPr>
          <a:xfrm>
            <a:off x="2000914" y="3216011"/>
            <a:ext cx="1204561" cy="338554"/>
          </a:xfrm>
          <a:prstGeom prst="rect">
            <a:avLst/>
          </a:prstGeom>
        </p:spPr>
        <p:txBody>
          <a:bodyPr wrap="none">
            <a:spAutoFit/>
          </a:bodyPr>
          <a:lstStyle/>
          <a:p>
            <a:r>
              <a:rPr lang="fr-CA" sz="1600" dirty="0">
                <a:effectLst/>
                <a:latin typeface="Aptos" panose="020B0004020202020204" pitchFamily="34" charset="0"/>
              </a:rPr>
              <a:t>@ÉquiLibre</a:t>
            </a:r>
          </a:p>
        </p:txBody>
      </p:sp>
      <p:sp>
        <p:nvSpPr>
          <p:cNvPr id="10" name="Rectangle 9">
            <a:extLst>
              <a:ext uri="{FF2B5EF4-FFF2-40B4-BE49-F238E27FC236}">
                <a16:creationId xmlns:a16="http://schemas.microsoft.com/office/drawing/2014/main" id="{228CE73A-3037-E13F-7365-8C58EF851091}"/>
              </a:ext>
            </a:extLst>
          </p:cNvPr>
          <p:cNvSpPr/>
          <p:nvPr userDrawn="1">
            <p:custDataLst>
              <p:tags r:id="rId4"/>
            </p:custDataLst>
          </p:nvPr>
        </p:nvSpPr>
        <p:spPr>
          <a:xfrm>
            <a:off x="2042767" y="4017556"/>
            <a:ext cx="1378647" cy="584775"/>
          </a:xfrm>
          <a:prstGeom prst="rect">
            <a:avLst/>
          </a:prstGeom>
        </p:spPr>
        <p:txBody>
          <a:bodyPr wrap="none">
            <a:spAutoFit/>
          </a:bodyPr>
          <a:lstStyle/>
          <a:p>
            <a:r>
              <a:rPr lang="fr-CA" sz="1600" dirty="0">
                <a:effectLst/>
                <a:latin typeface="Aptos" panose="020B0004020202020204" pitchFamily="34" charset="0"/>
              </a:rPr>
              <a:t>@Organisme </a:t>
            </a:r>
          </a:p>
          <a:p>
            <a:r>
              <a:rPr lang="fr-CA" sz="1600" dirty="0">
                <a:effectLst/>
                <a:latin typeface="Aptos" panose="020B0004020202020204" pitchFamily="34" charset="0"/>
              </a:rPr>
              <a:t>    ÉquiLibre</a:t>
            </a:r>
          </a:p>
        </p:txBody>
      </p:sp>
      <p:pic>
        <p:nvPicPr>
          <p:cNvPr id="11" name="Espace réservé du contenu 20" descr="Une image contenant capture d’écran, Graphique, symbole, Police&#10;&#10;Description générée automatiquement">
            <a:hlinkClick r:id="rId7"/>
            <a:extLst>
              <a:ext uri="{FF2B5EF4-FFF2-40B4-BE49-F238E27FC236}">
                <a16:creationId xmlns:a16="http://schemas.microsoft.com/office/drawing/2014/main" id="{505D2D88-03AD-D489-C911-763373041BAB}"/>
              </a:ext>
            </a:extLst>
          </p:cNvPr>
          <p:cNvPicPr>
            <a:picLocks noChangeAspect="1"/>
          </p:cNvPicPr>
          <p:nvPr userDrawn="1"/>
        </p:nvPicPr>
        <p:blipFill rotWithShape="1">
          <a:blip r:embed="rId8">
            <a:duotone>
              <a:schemeClr val="bg2">
                <a:shade val="45000"/>
                <a:satMod val="135000"/>
              </a:schemeClr>
              <a:prstClr val="white"/>
            </a:duotone>
            <a:extLst>
              <a:ext uri="{28A0092B-C50C-407E-A947-70E740481C1C}">
                <a14:useLocalDpi xmlns:a14="http://schemas.microsoft.com/office/drawing/2010/main" val="0"/>
              </a:ext>
            </a:extLst>
          </a:blip>
          <a:srcRect l="8140" t="38453" r="68984" b="38394"/>
          <a:stretch/>
        </p:blipFill>
        <p:spPr>
          <a:xfrm>
            <a:off x="1463508" y="3890597"/>
            <a:ext cx="596013" cy="603229"/>
          </a:xfrm>
          <a:prstGeom prst="rect">
            <a:avLst/>
          </a:prstGeom>
        </p:spPr>
      </p:pic>
      <p:sp>
        <p:nvSpPr>
          <p:cNvPr id="12" name="ZoneTexte 11">
            <a:extLst>
              <a:ext uri="{FF2B5EF4-FFF2-40B4-BE49-F238E27FC236}">
                <a16:creationId xmlns:a16="http://schemas.microsoft.com/office/drawing/2014/main" id="{302342C5-2934-2EB8-4779-0778CBD2DB10}"/>
              </a:ext>
            </a:extLst>
          </p:cNvPr>
          <p:cNvSpPr txBox="1"/>
          <p:nvPr userDrawn="1"/>
        </p:nvSpPr>
        <p:spPr>
          <a:xfrm>
            <a:off x="5651770" y="3887152"/>
            <a:ext cx="5323936" cy="707886"/>
          </a:xfrm>
          <a:prstGeom prst="rect">
            <a:avLst/>
          </a:prstGeom>
          <a:noFill/>
        </p:spPr>
        <p:txBody>
          <a:bodyPr wrap="square" rtlCol="0">
            <a:spAutoFit/>
          </a:bodyPr>
          <a:lstStyle/>
          <a:p>
            <a:pPr algn="ctr"/>
            <a:r>
              <a:rPr lang="fr-CA" sz="2000" dirty="0">
                <a:solidFill>
                  <a:srgbClr val="006280"/>
                </a:solidFill>
                <a:latin typeface="Aptos" panose="020B0004020202020204" pitchFamily="34" charset="0"/>
              </a:rPr>
              <a:t>Et inscrivez-vous à notre infolettre pour ne rien manquer de</a:t>
            </a:r>
            <a:r>
              <a:rPr lang="fr-CA" sz="2000" b="0" i="0" dirty="0">
                <a:solidFill>
                  <a:srgbClr val="006280"/>
                </a:solidFill>
                <a:latin typeface="Aptos" panose="020B0004020202020204" pitchFamily="34" charset="0"/>
              </a:rPr>
              <a:t> nos </a:t>
            </a:r>
            <a:r>
              <a:rPr lang="fr-CA" sz="2000" dirty="0">
                <a:solidFill>
                  <a:srgbClr val="006280"/>
                </a:solidFill>
                <a:latin typeface="Aptos" panose="020B0004020202020204" pitchFamily="34" charset="0"/>
              </a:rPr>
              <a:t>activités! </a:t>
            </a:r>
          </a:p>
        </p:txBody>
      </p:sp>
      <p:pic>
        <p:nvPicPr>
          <p:cNvPr id="13" name="Espace réservé du contenu 20" descr="Une image contenant capture d’écran, Graphique, symbole, Police&#10;&#10;Description générée automatiquement">
            <a:hlinkClick r:id="rId9"/>
            <a:extLst>
              <a:ext uri="{FF2B5EF4-FFF2-40B4-BE49-F238E27FC236}">
                <a16:creationId xmlns:a16="http://schemas.microsoft.com/office/drawing/2014/main" id="{D526615B-F659-752A-E1A5-F5B56B7F7A3F}"/>
              </a:ext>
            </a:extLst>
          </p:cNvPr>
          <p:cNvPicPr>
            <a:picLocks noChangeAspect="1"/>
          </p:cNvPicPr>
          <p:nvPr userDrawn="1"/>
        </p:nvPicPr>
        <p:blipFill rotWithShape="1">
          <a:blip r:embed="rId8">
            <a:duotone>
              <a:schemeClr val="bg2">
                <a:shade val="45000"/>
                <a:satMod val="135000"/>
              </a:schemeClr>
              <a:prstClr val="white"/>
            </a:duotone>
            <a:extLst>
              <a:ext uri="{28A0092B-C50C-407E-A947-70E740481C1C}">
                <a14:useLocalDpi xmlns:a14="http://schemas.microsoft.com/office/drawing/2010/main" val="0"/>
              </a:ext>
            </a:extLst>
          </a:blip>
          <a:srcRect l="37742" t="9153" r="36939" b="67695"/>
          <a:stretch/>
        </p:blipFill>
        <p:spPr>
          <a:xfrm>
            <a:off x="1421319" y="1543628"/>
            <a:ext cx="638202" cy="583600"/>
          </a:xfrm>
          <a:prstGeom prst="rect">
            <a:avLst/>
          </a:prstGeom>
        </p:spPr>
      </p:pic>
      <p:pic>
        <p:nvPicPr>
          <p:cNvPr id="14" name="Espace réservé du contenu 20" descr="Une image contenant capture d’écran, Graphique, symbole, Police&#10;&#10;Description générée automatiquement">
            <a:hlinkClick r:id="rId10"/>
            <a:extLst>
              <a:ext uri="{FF2B5EF4-FFF2-40B4-BE49-F238E27FC236}">
                <a16:creationId xmlns:a16="http://schemas.microsoft.com/office/drawing/2014/main" id="{50CC72F3-C42C-E1EE-1667-5727DE143DF8}"/>
              </a:ext>
            </a:extLst>
          </p:cNvPr>
          <p:cNvPicPr>
            <a:picLocks noChangeAspect="1"/>
          </p:cNvPicPr>
          <p:nvPr userDrawn="1"/>
        </p:nvPicPr>
        <p:blipFill rotWithShape="1">
          <a:blip r:embed="rId8">
            <a:duotone>
              <a:schemeClr val="bg2">
                <a:shade val="45000"/>
                <a:satMod val="135000"/>
              </a:schemeClr>
              <a:prstClr val="white"/>
            </a:duotone>
            <a:extLst>
              <a:ext uri="{28A0092B-C50C-407E-A947-70E740481C1C}">
                <a14:useLocalDpi xmlns:a14="http://schemas.microsoft.com/office/drawing/2010/main" val="0"/>
              </a:ext>
            </a:extLst>
          </a:blip>
          <a:srcRect l="38734" t="38729" r="38390" b="38117"/>
          <a:stretch/>
        </p:blipFill>
        <p:spPr>
          <a:xfrm>
            <a:off x="1502376" y="3157381"/>
            <a:ext cx="540391" cy="546934"/>
          </a:xfrm>
          <a:prstGeom prst="rect">
            <a:avLst/>
          </a:prstGeom>
        </p:spPr>
      </p:pic>
      <p:pic>
        <p:nvPicPr>
          <p:cNvPr id="15" name="Espace réservé du contenu 20" descr="Une image contenant capture d’écran, Graphique, symbole, Police&#10;&#10;Description générée automatiquement">
            <a:hlinkClick r:id="rId11"/>
            <a:extLst>
              <a:ext uri="{FF2B5EF4-FFF2-40B4-BE49-F238E27FC236}">
                <a16:creationId xmlns:a16="http://schemas.microsoft.com/office/drawing/2014/main" id="{F080D509-6025-8E62-91B9-5973A6FFCB51}"/>
              </a:ext>
            </a:extLst>
          </p:cNvPr>
          <p:cNvPicPr>
            <a:picLocks noChangeAspect="1"/>
          </p:cNvPicPr>
          <p:nvPr userDrawn="1"/>
        </p:nvPicPr>
        <p:blipFill rotWithShape="1">
          <a:blip r:embed="rId8">
            <a:duotone>
              <a:schemeClr val="bg2">
                <a:shade val="45000"/>
                <a:satMod val="135000"/>
              </a:schemeClr>
              <a:prstClr val="white"/>
            </a:duotone>
            <a:extLst>
              <a:ext uri="{28A0092B-C50C-407E-A947-70E740481C1C}">
                <a14:useLocalDpi xmlns:a14="http://schemas.microsoft.com/office/drawing/2010/main" val="0"/>
              </a:ext>
            </a:extLst>
          </a:blip>
          <a:srcRect l="8227" t="7165" r="66502" b="66798"/>
          <a:stretch/>
        </p:blipFill>
        <p:spPr>
          <a:xfrm>
            <a:off x="1444052" y="2289668"/>
            <a:ext cx="670039" cy="690342"/>
          </a:xfrm>
          <a:prstGeom prst="rect">
            <a:avLst/>
          </a:prstGeom>
        </p:spPr>
      </p:pic>
      <p:pic>
        <p:nvPicPr>
          <p:cNvPr id="16" name="Graphique 15" descr="Smartphone avec un remplissage uni">
            <a:extLst>
              <a:ext uri="{FF2B5EF4-FFF2-40B4-BE49-F238E27FC236}">
                <a16:creationId xmlns:a16="http://schemas.microsoft.com/office/drawing/2014/main" id="{E9AF8E58-6570-B757-7159-2378A93E812E}"/>
              </a:ext>
            </a:extLst>
          </p:cNvPr>
          <p:cNvPicPr>
            <a:picLocks noChangeAspect="1"/>
          </p:cNvPicPr>
          <p:nvPr userDrawn="1"/>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996594" y="281267"/>
            <a:ext cx="7504399" cy="6295466"/>
          </a:xfrm>
          <a:prstGeom prst="rect">
            <a:avLst/>
          </a:prstGeom>
        </p:spPr>
      </p:pic>
      <p:sp>
        <p:nvSpPr>
          <p:cNvPr id="17" name="Titre 1">
            <a:extLst>
              <a:ext uri="{FF2B5EF4-FFF2-40B4-BE49-F238E27FC236}">
                <a16:creationId xmlns:a16="http://schemas.microsoft.com/office/drawing/2014/main" id="{B8980FC8-7907-D845-3C4A-5FB58094EFBA}"/>
              </a:ext>
            </a:extLst>
          </p:cNvPr>
          <p:cNvSpPr txBox="1">
            <a:spLocks/>
          </p:cNvSpPr>
          <p:nvPr userDrawn="1"/>
        </p:nvSpPr>
        <p:spPr>
          <a:xfrm>
            <a:off x="5651769" y="2108293"/>
            <a:ext cx="5323937"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algn="ctr"/>
            <a:r>
              <a:rPr lang="fr-CA" sz="4800" dirty="0">
                <a:solidFill>
                  <a:srgbClr val="006280"/>
                </a:solidFill>
              </a:rPr>
              <a:t>sur les réseaux sociaux !</a:t>
            </a:r>
          </a:p>
        </p:txBody>
      </p:sp>
      <p:pic>
        <p:nvPicPr>
          <p:cNvPr id="18" name="Graphique 17">
            <a:extLst>
              <a:ext uri="{FF2B5EF4-FFF2-40B4-BE49-F238E27FC236}">
                <a16:creationId xmlns:a16="http://schemas.microsoft.com/office/drawing/2014/main" id="{FFE3B96C-2094-99D6-A95A-8C6815A3757A}"/>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5723055" y="590707"/>
            <a:ext cx="902881" cy="761806"/>
          </a:xfrm>
          <a:prstGeom prst="rect">
            <a:avLst/>
          </a:prstGeom>
        </p:spPr>
      </p:pic>
      <p:sp>
        <p:nvSpPr>
          <p:cNvPr id="19" name="Espace réservé du contenu 9">
            <a:extLst>
              <a:ext uri="{FF2B5EF4-FFF2-40B4-BE49-F238E27FC236}">
                <a16:creationId xmlns:a16="http://schemas.microsoft.com/office/drawing/2014/main" id="{2FF3E207-A3D9-EE46-FF33-726187782FF5}"/>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a:solidFill>
                  <a:srgbClr val="4AA3AB"/>
                </a:solidFill>
                <a:latin typeface="Aptos" panose="020B0004020202020204" pitchFamily="34" charset="0"/>
              </a:rPr>
              <a:t>Tous droits réservés © ÉquiLibre</a:t>
            </a:r>
          </a:p>
        </p:txBody>
      </p:sp>
      <p:pic>
        <p:nvPicPr>
          <p:cNvPr id="20" name="Image 19" descr="Une image contenant Graphique, graphisme, créativité, conception&#10;&#10;Description générée automatiquement">
            <a:extLst>
              <a:ext uri="{FF2B5EF4-FFF2-40B4-BE49-F238E27FC236}">
                <a16:creationId xmlns:a16="http://schemas.microsoft.com/office/drawing/2014/main" id="{4BDE44FA-2418-50AD-36A9-7364E3CA422A}"/>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21" name="ZoneTexte 20">
            <a:extLst>
              <a:ext uri="{FF2B5EF4-FFF2-40B4-BE49-F238E27FC236}">
                <a16:creationId xmlns:a16="http://schemas.microsoft.com/office/drawing/2014/main" id="{2D9EDF02-5AE5-432C-86E2-519DF46D8BCC}"/>
              </a:ext>
            </a:extLst>
          </p:cNvPr>
          <p:cNvSpPr txBox="1"/>
          <p:nvPr userDrawn="1"/>
        </p:nvSpPr>
        <p:spPr>
          <a:xfrm>
            <a:off x="6174495" y="1169038"/>
            <a:ext cx="4207755" cy="830997"/>
          </a:xfrm>
          <a:prstGeom prst="rect">
            <a:avLst/>
          </a:prstGeom>
          <a:noFill/>
        </p:spPr>
        <p:txBody>
          <a:bodyPr wrap="square" rtlCol="0">
            <a:spAutoFit/>
          </a:bodyPr>
          <a:lstStyle/>
          <a:p>
            <a:r>
              <a:rPr lang="fr-CA" sz="4800" dirty="0">
                <a:solidFill>
                  <a:srgbClr val="FFFFFF"/>
                </a:solidFill>
                <a:latin typeface="Montserrat Black" panose="00000A00000000000000" pitchFamily="2" charset="0"/>
              </a:rPr>
              <a:t>Suivez-nous</a:t>
            </a:r>
          </a:p>
        </p:txBody>
      </p:sp>
      <p:pic>
        <p:nvPicPr>
          <p:cNvPr id="22" name="Image 21" descr="Une image contenant motif, carré, capture d’écran, Rectangle&#10;&#10;Description générée automatiquement">
            <a:extLst>
              <a:ext uri="{FF2B5EF4-FFF2-40B4-BE49-F238E27FC236}">
                <a16:creationId xmlns:a16="http://schemas.microsoft.com/office/drawing/2014/main" id="{DCCFF97D-D44E-7EBD-18CE-48639A0A3021}"/>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523196" y="4731561"/>
            <a:ext cx="1507907" cy="1507907"/>
          </a:xfrm>
          <a:prstGeom prst="rect">
            <a:avLst/>
          </a:prstGeom>
        </p:spPr>
      </p:pic>
      <p:pic>
        <p:nvPicPr>
          <p:cNvPr id="6" name="Image 5" descr="Une image contenant Graphique, cercle, Police, symbole&#10;&#10;Description générée automatiquement">
            <a:hlinkClick r:id="rId18"/>
            <a:extLst>
              <a:ext uri="{FF2B5EF4-FFF2-40B4-BE49-F238E27FC236}">
                <a16:creationId xmlns:a16="http://schemas.microsoft.com/office/drawing/2014/main" id="{90CC7AD2-D5F2-204A-AB36-AA1BB5F9AB08}"/>
              </a:ext>
            </a:extLst>
          </p:cNvPr>
          <p:cNvPicPr>
            <a:picLocks noChangeAspect="1"/>
          </p:cNvPicPr>
          <p:nvPr userDrawn="1"/>
        </p:nvPicPr>
        <p:blipFill>
          <a:blip r:embed="rId19"/>
          <a:stretch>
            <a:fillRect/>
          </a:stretch>
        </p:blipFill>
        <p:spPr>
          <a:xfrm>
            <a:off x="1444052" y="4680107"/>
            <a:ext cx="670039" cy="589909"/>
          </a:xfrm>
          <a:prstGeom prst="rect">
            <a:avLst/>
          </a:prstGeom>
        </p:spPr>
      </p:pic>
      <p:sp>
        <p:nvSpPr>
          <p:cNvPr id="23" name="Rectangle 22">
            <a:extLst>
              <a:ext uri="{FF2B5EF4-FFF2-40B4-BE49-F238E27FC236}">
                <a16:creationId xmlns:a16="http://schemas.microsoft.com/office/drawing/2014/main" id="{47817A35-9E25-1F1A-4182-B4872D1E2E2B}"/>
              </a:ext>
            </a:extLst>
          </p:cNvPr>
          <p:cNvSpPr/>
          <p:nvPr userDrawn="1">
            <p:custDataLst>
              <p:tags r:id="rId5"/>
            </p:custDataLst>
          </p:nvPr>
        </p:nvSpPr>
        <p:spPr>
          <a:xfrm>
            <a:off x="2042767" y="4830448"/>
            <a:ext cx="1765996" cy="338554"/>
          </a:xfrm>
          <a:prstGeom prst="rect">
            <a:avLst/>
          </a:prstGeom>
        </p:spPr>
        <p:txBody>
          <a:bodyPr wrap="none">
            <a:spAutoFit/>
          </a:bodyPr>
          <a:lstStyle/>
          <a:p>
            <a:r>
              <a:rPr lang="fr-CA" sz="1600" dirty="0">
                <a:effectLst/>
                <a:latin typeface="Aptos" panose="020B0004020202020204" pitchFamily="34" charset="0"/>
              </a:rPr>
              <a:t>@groupeequilibre</a:t>
            </a:r>
          </a:p>
        </p:txBody>
      </p:sp>
    </p:spTree>
    <p:extLst>
      <p:ext uri="{BB962C8B-B14F-4D97-AF65-F5344CB8AC3E}">
        <p14:creationId xmlns:p14="http://schemas.microsoft.com/office/powerpoint/2010/main" val="11368947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uivez-nous_vert">
    <p:bg>
      <p:bgPr>
        <a:solidFill>
          <a:srgbClr val="A3D1C8"/>
        </a:solidFill>
        <a:effectLst/>
      </p:bgPr>
    </p:bg>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F4DDB42-2F25-501B-2222-92CD0B813E47}"/>
              </a:ext>
            </a:extLst>
          </p:cNvPr>
          <p:cNvSpPr>
            <a:spLocks noGrp="1"/>
          </p:cNvSpPr>
          <p:nvPr>
            <p:ph type="dt" sz="half" idx="10"/>
          </p:nvPr>
        </p:nvSpPr>
        <p:spPr/>
        <p:txBody>
          <a:bodyPr/>
          <a:lstStyle/>
          <a:p>
            <a:fld id="{40AFF964-545E-482D-AB69-182DD19FDCC0}" type="datetimeFigureOut">
              <a:rPr lang="fr-CA" smtClean="0"/>
              <a:t>2025-06-05</a:t>
            </a:fld>
            <a:endParaRPr lang="fr-CA"/>
          </a:p>
        </p:txBody>
      </p:sp>
      <p:sp>
        <p:nvSpPr>
          <p:cNvPr id="3" name="Espace réservé du pied de page 2">
            <a:extLst>
              <a:ext uri="{FF2B5EF4-FFF2-40B4-BE49-F238E27FC236}">
                <a16:creationId xmlns:a16="http://schemas.microsoft.com/office/drawing/2014/main" id="{DDB589FE-2494-E71A-EE8C-DB7504786C28}"/>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4D4C4CFE-A63D-F2AA-FC1F-7CA03A1F34A4}"/>
              </a:ext>
            </a:extLst>
          </p:cNvPr>
          <p:cNvSpPr>
            <a:spLocks noGrp="1"/>
          </p:cNvSpPr>
          <p:nvPr>
            <p:ph type="sldNum" sz="quarter" idx="12"/>
          </p:nvPr>
        </p:nvSpPr>
        <p:spPr/>
        <p:txBody>
          <a:bodyPr/>
          <a:lstStyle/>
          <a:p>
            <a:fld id="{C7F2F980-2C14-4897-8686-0602B80ABC95}" type="slidenum">
              <a:rPr lang="fr-CA" smtClean="0"/>
              <a:t>‹N°›</a:t>
            </a:fld>
            <a:endParaRPr lang="fr-CA"/>
          </a:p>
        </p:txBody>
      </p:sp>
      <p:sp>
        <p:nvSpPr>
          <p:cNvPr id="5" name="Rectangle : coins arrondis 4">
            <a:extLst>
              <a:ext uri="{FF2B5EF4-FFF2-40B4-BE49-F238E27FC236}">
                <a16:creationId xmlns:a16="http://schemas.microsoft.com/office/drawing/2014/main" id="{E2A2BFCA-968E-6E7C-2ED6-C0390F43D770}"/>
              </a:ext>
            </a:extLst>
          </p:cNvPr>
          <p:cNvSpPr/>
          <p:nvPr userDrawn="1"/>
        </p:nvSpPr>
        <p:spPr>
          <a:xfrm>
            <a:off x="6045518" y="1177664"/>
            <a:ext cx="4414905" cy="819051"/>
          </a:xfrm>
          <a:prstGeom prst="roundRect">
            <a:avLst>
              <a:gd name="adj" fmla="val 46359"/>
            </a:avLst>
          </a:prstGeom>
          <a:solidFill>
            <a:srgbClr val="1645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16" name="Graphique 15" descr="Smartphone avec un remplissage uni">
            <a:extLst>
              <a:ext uri="{FF2B5EF4-FFF2-40B4-BE49-F238E27FC236}">
                <a16:creationId xmlns:a16="http://schemas.microsoft.com/office/drawing/2014/main" id="{E9AF8E58-6570-B757-7159-2378A93E812E}"/>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96594" y="281267"/>
            <a:ext cx="7504399" cy="6295466"/>
          </a:xfrm>
          <a:prstGeom prst="rect">
            <a:avLst/>
          </a:prstGeom>
        </p:spPr>
      </p:pic>
      <p:sp>
        <p:nvSpPr>
          <p:cNvPr id="17" name="Titre 1">
            <a:extLst>
              <a:ext uri="{FF2B5EF4-FFF2-40B4-BE49-F238E27FC236}">
                <a16:creationId xmlns:a16="http://schemas.microsoft.com/office/drawing/2014/main" id="{B8980FC8-7907-D845-3C4A-5FB58094EFBA}"/>
              </a:ext>
            </a:extLst>
          </p:cNvPr>
          <p:cNvSpPr txBox="1">
            <a:spLocks/>
          </p:cNvSpPr>
          <p:nvPr userDrawn="1"/>
        </p:nvSpPr>
        <p:spPr>
          <a:xfrm>
            <a:off x="5651769" y="2116919"/>
            <a:ext cx="5323937"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algn="ctr"/>
            <a:r>
              <a:rPr lang="fr-CA" sz="4800">
                <a:solidFill>
                  <a:srgbClr val="164533"/>
                </a:solidFill>
              </a:rPr>
              <a:t>sur les réseaux sociaux !</a:t>
            </a:r>
          </a:p>
        </p:txBody>
      </p:sp>
      <p:pic>
        <p:nvPicPr>
          <p:cNvPr id="18" name="Graphique 17">
            <a:extLst>
              <a:ext uri="{FF2B5EF4-FFF2-40B4-BE49-F238E27FC236}">
                <a16:creationId xmlns:a16="http://schemas.microsoft.com/office/drawing/2014/main" id="{FFE3B96C-2094-99D6-A95A-8C6815A3757A}"/>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5723055" y="599333"/>
            <a:ext cx="902881" cy="761806"/>
          </a:xfrm>
          <a:prstGeom prst="rect">
            <a:avLst/>
          </a:prstGeom>
        </p:spPr>
      </p:pic>
      <p:sp>
        <p:nvSpPr>
          <p:cNvPr id="19" name="Espace réservé du contenu 9">
            <a:extLst>
              <a:ext uri="{FF2B5EF4-FFF2-40B4-BE49-F238E27FC236}">
                <a16:creationId xmlns:a16="http://schemas.microsoft.com/office/drawing/2014/main" id="{A2D22A7A-884A-1585-87A1-F0E9166DF6B0}"/>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a:solidFill>
                  <a:srgbClr val="164533"/>
                </a:solidFill>
                <a:latin typeface="Aptos" panose="020B0004020202020204" pitchFamily="34" charset="0"/>
              </a:rPr>
              <a:t>Tous droits réservés © ÉquiLibre</a:t>
            </a:r>
          </a:p>
        </p:txBody>
      </p:sp>
      <p:pic>
        <p:nvPicPr>
          <p:cNvPr id="20" name="Image 19" descr="Une image contenant Graphique, graphisme, créativité, conception&#10;&#10;Description générée automatiquement">
            <a:extLst>
              <a:ext uri="{FF2B5EF4-FFF2-40B4-BE49-F238E27FC236}">
                <a16:creationId xmlns:a16="http://schemas.microsoft.com/office/drawing/2014/main" id="{F68767DA-04FE-3968-D25F-F911CD07BC43}"/>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21" name="ZoneTexte 20">
            <a:extLst>
              <a:ext uri="{FF2B5EF4-FFF2-40B4-BE49-F238E27FC236}">
                <a16:creationId xmlns:a16="http://schemas.microsoft.com/office/drawing/2014/main" id="{69230F6A-2271-2BB1-FA10-ABBAEC83CE82}"/>
              </a:ext>
            </a:extLst>
          </p:cNvPr>
          <p:cNvSpPr txBox="1"/>
          <p:nvPr userDrawn="1"/>
        </p:nvSpPr>
        <p:spPr>
          <a:xfrm>
            <a:off x="6174495" y="1177664"/>
            <a:ext cx="4207755" cy="830997"/>
          </a:xfrm>
          <a:prstGeom prst="rect">
            <a:avLst/>
          </a:prstGeom>
          <a:noFill/>
        </p:spPr>
        <p:txBody>
          <a:bodyPr wrap="square" rtlCol="0">
            <a:spAutoFit/>
          </a:bodyPr>
          <a:lstStyle/>
          <a:p>
            <a:r>
              <a:rPr lang="fr-CA" sz="4800" dirty="0">
                <a:solidFill>
                  <a:srgbClr val="FFFFFF"/>
                </a:solidFill>
                <a:latin typeface="Montserrat Black" panose="00000A00000000000000" pitchFamily="2" charset="0"/>
              </a:rPr>
              <a:t>Suivez-nous</a:t>
            </a:r>
          </a:p>
        </p:txBody>
      </p:sp>
      <p:sp>
        <p:nvSpPr>
          <p:cNvPr id="6" name="ZoneTexte 5">
            <a:extLst>
              <a:ext uri="{FF2B5EF4-FFF2-40B4-BE49-F238E27FC236}">
                <a16:creationId xmlns:a16="http://schemas.microsoft.com/office/drawing/2014/main" id="{60AF7B52-8E58-2EEF-E562-4200FFF64B35}"/>
              </a:ext>
            </a:extLst>
          </p:cNvPr>
          <p:cNvSpPr txBox="1"/>
          <p:nvPr userDrawn="1"/>
        </p:nvSpPr>
        <p:spPr>
          <a:xfrm>
            <a:off x="5651770" y="3887152"/>
            <a:ext cx="5323936" cy="707886"/>
          </a:xfrm>
          <a:prstGeom prst="rect">
            <a:avLst/>
          </a:prstGeom>
          <a:noFill/>
        </p:spPr>
        <p:txBody>
          <a:bodyPr wrap="square" rtlCol="0">
            <a:spAutoFit/>
          </a:bodyPr>
          <a:lstStyle/>
          <a:p>
            <a:pPr algn="ctr"/>
            <a:r>
              <a:rPr lang="fr-CA" sz="2000" dirty="0">
                <a:latin typeface="Aptos" panose="020B0004020202020204" pitchFamily="34" charset="0"/>
              </a:rPr>
              <a:t>Et inscrivez-vous à notre infolettre pour ne rien manquer de nos activités! </a:t>
            </a:r>
          </a:p>
        </p:txBody>
      </p:sp>
      <p:pic>
        <p:nvPicPr>
          <p:cNvPr id="22" name="Image 21" descr="Une image contenant motif, carré, capture d’écran, Rectangle&#10;&#10;Description générée automatiquement">
            <a:extLst>
              <a:ext uri="{FF2B5EF4-FFF2-40B4-BE49-F238E27FC236}">
                <a16:creationId xmlns:a16="http://schemas.microsoft.com/office/drawing/2014/main" id="{6D50A7DF-1115-B332-8EB4-FF28F3C44754}"/>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7523196" y="4731561"/>
            <a:ext cx="1507907" cy="1507907"/>
          </a:xfrm>
          <a:prstGeom prst="rect">
            <a:avLst/>
          </a:prstGeom>
        </p:spPr>
      </p:pic>
      <p:sp>
        <p:nvSpPr>
          <p:cNvPr id="24" name="Rectangle 23">
            <a:extLst>
              <a:ext uri="{FF2B5EF4-FFF2-40B4-BE49-F238E27FC236}">
                <a16:creationId xmlns:a16="http://schemas.microsoft.com/office/drawing/2014/main" id="{DC81A301-BFFB-8345-DA5F-32EC1616031E}"/>
              </a:ext>
            </a:extLst>
          </p:cNvPr>
          <p:cNvSpPr/>
          <p:nvPr userDrawn="1">
            <p:custDataLst>
              <p:tags r:id="rId1"/>
            </p:custDataLst>
          </p:nvPr>
        </p:nvSpPr>
        <p:spPr>
          <a:xfrm>
            <a:off x="2000914" y="1671331"/>
            <a:ext cx="1868588" cy="338554"/>
          </a:xfrm>
          <a:prstGeom prst="rect">
            <a:avLst/>
          </a:prstGeom>
        </p:spPr>
        <p:txBody>
          <a:bodyPr wrap="none">
            <a:spAutoFit/>
          </a:bodyPr>
          <a:lstStyle/>
          <a:p>
            <a:r>
              <a:rPr lang="fr-CA" sz="1600" dirty="0">
                <a:effectLst/>
                <a:latin typeface="Aptos" panose="020B0004020202020204" pitchFamily="34" charset="0"/>
              </a:rPr>
              <a:t>@GroupeEquiLibre</a:t>
            </a:r>
          </a:p>
        </p:txBody>
      </p:sp>
      <p:pic>
        <p:nvPicPr>
          <p:cNvPr id="25" name="Espace réservé du contenu 20" descr="Une image contenant capture d’écran, Graphique, symbole, Police&#10;&#10;Description générée automatiquement">
            <a:hlinkClick r:id="rId13"/>
            <a:extLst>
              <a:ext uri="{FF2B5EF4-FFF2-40B4-BE49-F238E27FC236}">
                <a16:creationId xmlns:a16="http://schemas.microsoft.com/office/drawing/2014/main" id="{A4241E46-CA14-93E9-0EF6-DC88DD1F820B}"/>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37742" t="9153" r="36939" b="67695"/>
          <a:stretch/>
        </p:blipFill>
        <p:spPr>
          <a:xfrm>
            <a:off x="1421319" y="1543628"/>
            <a:ext cx="638202" cy="583600"/>
          </a:xfrm>
          <a:prstGeom prst="rect">
            <a:avLst/>
          </a:prstGeom>
        </p:spPr>
      </p:pic>
      <p:sp>
        <p:nvSpPr>
          <p:cNvPr id="26" name="Rectangle 25">
            <a:extLst>
              <a:ext uri="{FF2B5EF4-FFF2-40B4-BE49-F238E27FC236}">
                <a16:creationId xmlns:a16="http://schemas.microsoft.com/office/drawing/2014/main" id="{48034DEF-3295-F513-120C-47AE83516074}"/>
              </a:ext>
            </a:extLst>
          </p:cNvPr>
          <p:cNvSpPr/>
          <p:nvPr userDrawn="1">
            <p:custDataLst>
              <p:tags r:id="rId2"/>
            </p:custDataLst>
          </p:nvPr>
        </p:nvSpPr>
        <p:spPr>
          <a:xfrm>
            <a:off x="2000914" y="2414466"/>
            <a:ext cx="1815690" cy="338554"/>
          </a:xfrm>
          <a:prstGeom prst="rect">
            <a:avLst/>
          </a:prstGeom>
        </p:spPr>
        <p:txBody>
          <a:bodyPr wrap="none">
            <a:spAutoFit/>
          </a:bodyPr>
          <a:lstStyle/>
          <a:p>
            <a:r>
              <a:rPr lang="fr-CA" sz="1600" dirty="0">
                <a:effectLst/>
                <a:latin typeface="Aptos" panose="020B0004020202020204" pitchFamily="34" charset="0"/>
              </a:rPr>
              <a:t>@groupeequiLibre</a:t>
            </a:r>
          </a:p>
        </p:txBody>
      </p:sp>
      <p:pic>
        <p:nvPicPr>
          <p:cNvPr id="27" name="Espace réservé du contenu 20" descr="Une image contenant capture d’écran, Graphique, symbole, Police&#10;&#10;Description générée automatiquement">
            <a:hlinkClick r:id="rId15"/>
            <a:extLst>
              <a:ext uri="{FF2B5EF4-FFF2-40B4-BE49-F238E27FC236}">
                <a16:creationId xmlns:a16="http://schemas.microsoft.com/office/drawing/2014/main" id="{706CBE15-1BDC-BC77-EEF5-0DB14FA146EE}"/>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8227" t="7165" r="66502" b="66798"/>
          <a:stretch/>
        </p:blipFill>
        <p:spPr>
          <a:xfrm>
            <a:off x="1444052" y="2289668"/>
            <a:ext cx="670039" cy="690342"/>
          </a:xfrm>
          <a:prstGeom prst="rect">
            <a:avLst/>
          </a:prstGeom>
        </p:spPr>
      </p:pic>
      <p:sp>
        <p:nvSpPr>
          <p:cNvPr id="28" name="Rectangle 27">
            <a:extLst>
              <a:ext uri="{FF2B5EF4-FFF2-40B4-BE49-F238E27FC236}">
                <a16:creationId xmlns:a16="http://schemas.microsoft.com/office/drawing/2014/main" id="{F26593BA-7BED-4BDD-DE1B-42A9D3B15B43}"/>
              </a:ext>
            </a:extLst>
          </p:cNvPr>
          <p:cNvSpPr/>
          <p:nvPr userDrawn="1">
            <p:custDataLst>
              <p:tags r:id="rId3"/>
            </p:custDataLst>
          </p:nvPr>
        </p:nvSpPr>
        <p:spPr>
          <a:xfrm>
            <a:off x="2000914" y="3216011"/>
            <a:ext cx="1204561" cy="338554"/>
          </a:xfrm>
          <a:prstGeom prst="rect">
            <a:avLst/>
          </a:prstGeom>
        </p:spPr>
        <p:txBody>
          <a:bodyPr wrap="none">
            <a:spAutoFit/>
          </a:bodyPr>
          <a:lstStyle/>
          <a:p>
            <a:r>
              <a:rPr lang="fr-CA" sz="1600" dirty="0">
                <a:effectLst/>
                <a:latin typeface="Aptos" panose="020B0004020202020204" pitchFamily="34" charset="0"/>
              </a:rPr>
              <a:t>@ÉquiLibre</a:t>
            </a:r>
          </a:p>
        </p:txBody>
      </p:sp>
      <p:pic>
        <p:nvPicPr>
          <p:cNvPr id="29" name="Espace réservé du contenu 20" descr="Une image contenant capture d’écran, Graphique, symbole, Police&#10;&#10;Description générée automatiquement">
            <a:hlinkClick r:id="rId16"/>
            <a:extLst>
              <a:ext uri="{FF2B5EF4-FFF2-40B4-BE49-F238E27FC236}">
                <a16:creationId xmlns:a16="http://schemas.microsoft.com/office/drawing/2014/main" id="{E71FA5E6-ABCC-FBFE-123D-081E4AC41B5D}"/>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38734" t="38729" r="38390" b="38117"/>
          <a:stretch/>
        </p:blipFill>
        <p:spPr>
          <a:xfrm>
            <a:off x="1502376" y="3157381"/>
            <a:ext cx="540391" cy="546934"/>
          </a:xfrm>
          <a:prstGeom prst="rect">
            <a:avLst/>
          </a:prstGeom>
        </p:spPr>
      </p:pic>
      <p:sp>
        <p:nvSpPr>
          <p:cNvPr id="30" name="Rectangle 29">
            <a:extLst>
              <a:ext uri="{FF2B5EF4-FFF2-40B4-BE49-F238E27FC236}">
                <a16:creationId xmlns:a16="http://schemas.microsoft.com/office/drawing/2014/main" id="{C8689713-E8B1-06E4-63E4-3E4A675B9C6B}"/>
              </a:ext>
            </a:extLst>
          </p:cNvPr>
          <p:cNvSpPr/>
          <p:nvPr userDrawn="1">
            <p:custDataLst>
              <p:tags r:id="rId4"/>
            </p:custDataLst>
          </p:nvPr>
        </p:nvSpPr>
        <p:spPr>
          <a:xfrm>
            <a:off x="2042767" y="4017556"/>
            <a:ext cx="1378647" cy="584775"/>
          </a:xfrm>
          <a:prstGeom prst="rect">
            <a:avLst/>
          </a:prstGeom>
        </p:spPr>
        <p:txBody>
          <a:bodyPr wrap="none">
            <a:spAutoFit/>
          </a:bodyPr>
          <a:lstStyle/>
          <a:p>
            <a:r>
              <a:rPr lang="fr-CA" sz="1600" dirty="0">
                <a:effectLst/>
                <a:latin typeface="Aptos" panose="020B0004020202020204" pitchFamily="34" charset="0"/>
              </a:rPr>
              <a:t>@Organisme </a:t>
            </a:r>
          </a:p>
          <a:p>
            <a:r>
              <a:rPr lang="fr-CA" sz="1600" dirty="0">
                <a:effectLst/>
                <a:latin typeface="Aptos" panose="020B0004020202020204" pitchFamily="34" charset="0"/>
              </a:rPr>
              <a:t>    ÉquiLibre</a:t>
            </a:r>
          </a:p>
        </p:txBody>
      </p:sp>
      <p:pic>
        <p:nvPicPr>
          <p:cNvPr id="31" name="Espace réservé du contenu 20" descr="Une image contenant capture d’écran, Graphique, symbole, Police&#10;&#10;Description générée automatiquement">
            <a:hlinkClick r:id="rId17"/>
            <a:extLst>
              <a:ext uri="{FF2B5EF4-FFF2-40B4-BE49-F238E27FC236}">
                <a16:creationId xmlns:a16="http://schemas.microsoft.com/office/drawing/2014/main" id="{5FAE4AEC-A90B-645B-F1A5-C01FC4AE50D4}"/>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8140" t="38453" r="68984" b="38394"/>
          <a:stretch/>
        </p:blipFill>
        <p:spPr>
          <a:xfrm>
            <a:off x="1463508" y="3890597"/>
            <a:ext cx="596013" cy="603229"/>
          </a:xfrm>
          <a:prstGeom prst="rect">
            <a:avLst/>
          </a:prstGeom>
        </p:spPr>
      </p:pic>
      <p:pic>
        <p:nvPicPr>
          <p:cNvPr id="32" name="Image 31" descr="Une image contenant Graphique, cercle, Police, symbole&#10;&#10;Description générée automatiquement">
            <a:hlinkClick r:id="rId18"/>
            <a:extLst>
              <a:ext uri="{FF2B5EF4-FFF2-40B4-BE49-F238E27FC236}">
                <a16:creationId xmlns:a16="http://schemas.microsoft.com/office/drawing/2014/main" id="{DF01CAEF-C00C-8BC5-5668-B24FA4632A51}"/>
              </a:ext>
            </a:extLst>
          </p:cNvPr>
          <p:cNvPicPr>
            <a:picLocks noChangeAspect="1"/>
          </p:cNvPicPr>
          <p:nvPr userDrawn="1"/>
        </p:nvPicPr>
        <p:blipFill>
          <a:blip r:embed="rId19"/>
          <a:stretch>
            <a:fillRect/>
          </a:stretch>
        </p:blipFill>
        <p:spPr>
          <a:xfrm>
            <a:off x="1444052" y="4680107"/>
            <a:ext cx="670039" cy="589909"/>
          </a:xfrm>
          <a:prstGeom prst="rect">
            <a:avLst/>
          </a:prstGeom>
        </p:spPr>
      </p:pic>
      <p:sp>
        <p:nvSpPr>
          <p:cNvPr id="33" name="Rectangle 32">
            <a:extLst>
              <a:ext uri="{FF2B5EF4-FFF2-40B4-BE49-F238E27FC236}">
                <a16:creationId xmlns:a16="http://schemas.microsoft.com/office/drawing/2014/main" id="{60139754-FDF2-39C0-8192-C8D94D39CBDC}"/>
              </a:ext>
            </a:extLst>
          </p:cNvPr>
          <p:cNvSpPr/>
          <p:nvPr userDrawn="1">
            <p:custDataLst>
              <p:tags r:id="rId5"/>
            </p:custDataLst>
          </p:nvPr>
        </p:nvSpPr>
        <p:spPr>
          <a:xfrm>
            <a:off x="2042767" y="4830448"/>
            <a:ext cx="1765996" cy="338554"/>
          </a:xfrm>
          <a:prstGeom prst="rect">
            <a:avLst/>
          </a:prstGeom>
        </p:spPr>
        <p:txBody>
          <a:bodyPr wrap="none">
            <a:spAutoFit/>
          </a:bodyPr>
          <a:lstStyle/>
          <a:p>
            <a:r>
              <a:rPr lang="fr-CA" sz="1600" dirty="0">
                <a:effectLst/>
                <a:latin typeface="Aptos" panose="020B0004020202020204" pitchFamily="34" charset="0"/>
              </a:rPr>
              <a:t>@groupeequilibre</a:t>
            </a:r>
          </a:p>
        </p:txBody>
      </p:sp>
    </p:spTree>
    <p:extLst>
      <p:ext uri="{BB962C8B-B14F-4D97-AF65-F5344CB8AC3E}">
        <p14:creationId xmlns:p14="http://schemas.microsoft.com/office/powerpoint/2010/main" val="28783785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uivez-nous_mauve">
    <p:bg>
      <p:bgPr>
        <a:solidFill>
          <a:srgbClr val="ADAAE1"/>
        </a:solidFill>
        <a:effectLst/>
      </p:bgPr>
    </p:bg>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F4DDB42-2F25-501B-2222-92CD0B813E47}"/>
              </a:ext>
            </a:extLst>
          </p:cNvPr>
          <p:cNvSpPr>
            <a:spLocks noGrp="1"/>
          </p:cNvSpPr>
          <p:nvPr>
            <p:ph type="dt" sz="half" idx="10"/>
          </p:nvPr>
        </p:nvSpPr>
        <p:spPr/>
        <p:txBody>
          <a:bodyPr/>
          <a:lstStyle/>
          <a:p>
            <a:fld id="{40AFF964-545E-482D-AB69-182DD19FDCC0}" type="datetimeFigureOut">
              <a:rPr lang="fr-CA" smtClean="0"/>
              <a:t>2025-06-05</a:t>
            </a:fld>
            <a:endParaRPr lang="fr-CA"/>
          </a:p>
        </p:txBody>
      </p:sp>
      <p:sp>
        <p:nvSpPr>
          <p:cNvPr id="3" name="Espace réservé du pied de page 2">
            <a:extLst>
              <a:ext uri="{FF2B5EF4-FFF2-40B4-BE49-F238E27FC236}">
                <a16:creationId xmlns:a16="http://schemas.microsoft.com/office/drawing/2014/main" id="{DDB589FE-2494-E71A-EE8C-DB7504786C28}"/>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4D4C4CFE-A63D-F2AA-FC1F-7CA03A1F34A4}"/>
              </a:ext>
            </a:extLst>
          </p:cNvPr>
          <p:cNvSpPr>
            <a:spLocks noGrp="1"/>
          </p:cNvSpPr>
          <p:nvPr>
            <p:ph type="sldNum" sz="quarter" idx="12"/>
          </p:nvPr>
        </p:nvSpPr>
        <p:spPr/>
        <p:txBody>
          <a:bodyPr/>
          <a:lstStyle/>
          <a:p>
            <a:fld id="{C7F2F980-2C14-4897-8686-0602B80ABC95}" type="slidenum">
              <a:rPr lang="fr-CA" smtClean="0"/>
              <a:t>‹N°›</a:t>
            </a:fld>
            <a:endParaRPr lang="fr-CA"/>
          </a:p>
        </p:txBody>
      </p:sp>
      <p:sp>
        <p:nvSpPr>
          <p:cNvPr id="5" name="Rectangle : coins arrondis 4">
            <a:extLst>
              <a:ext uri="{FF2B5EF4-FFF2-40B4-BE49-F238E27FC236}">
                <a16:creationId xmlns:a16="http://schemas.microsoft.com/office/drawing/2014/main" id="{E2A2BFCA-968E-6E7C-2ED6-C0390F43D770}"/>
              </a:ext>
            </a:extLst>
          </p:cNvPr>
          <p:cNvSpPr/>
          <p:nvPr userDrawn="1"/>
        </p:nvSpPr>
        <p:spPr>
          <a:xfrm>
            <a:off x="6045518" y="1151780"/>
            <a:ext cx="4414905" cy="819051"/>
          </a:xfrm>
          <a:prstGeom prst="roundRect">
            <a:avLst>
              <a:gd name="adj" fmla="val 46359"/>
            </a:avLst>
          </a:prstGeom>
          <a:solidFill>
            <a:srgbClr val="3D205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16" name="Graphique 15" descr="Smartphone avec un remplissage uni">
            <a:extLst>
              <a:ext uri="{FF2B5EF4-FFF2-40B4-BE49-F238E27FC236}">
                <a16:creationId xmlns:a16="http://schemas.microsoft.com/office/drawing/2014/main" id="{E9AF8E58-6570-B757-7159-2378A93E812E}"/>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96594" y="281267"/>
            <a:ext cx="7504399" cy="6295466"/>
          </a:xfrm>
          <a:prstGeom prst="rect">
            <a:avLst/>
          </a:prstGeom>
        </p:spPr>
      </p:pic>
      <p:sp>
        <p:nvSpPr>
          <p:cNvPr id="17" name="Titre 1">
            <a:extLst>
              <a:ext uri="{FF2B5EF4-FFF2-40B4-BE49-F238E27FC236}">
                <a16:creationId xmlns:a16="http://schemas.microsoft.com/office/drawing/2014/main" id="{B8980FC8-7907-D845-3C4A-5FB58094EFBA}"/>
              </a:ext>
            </a:extLst>
          </p:cNvPr>
          <p:cNvSpPr txBox="1">
            <a:spLocks/>
          </p:cNvSpPr>
          <p:nvPr userDrawn="1"/>
        </p:nvSpPr>
        <p:spPr>
          <a:xfrm>
            <a:off x="5651769" y="2091035"/>
            <a:ext cx="5323937"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algn="ctr"/>
            <a:r>
              <a:rPr lang="fr-CA" sz="4800">
                <a:solidFill>
                  <a:srgbClr val="3D2056"/>
                </a:solidFill>
              </a:rPr>
              <a:t>sur les réseaux sociaux !</a:t>
            </a:r>
          </a:p>
        </p:txBody>
      </p:sp>
      <p:pic>
        <p:nvPicPr>
          <p:cNvPr id="18" name="Graphique 17">
            <a:extLst>
              <a:ext uri="{FF2B5EF4-FFF2-40B4-BE49-F238E27FC236}">
                <a16:creationId xmlns:a16="http://schemas.microsoft.com/office/drawing/2014/main" id="{FFE3B96C-2094-99D6-A95A-8C6815A3757A}"/>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5723055" y="573449"/>
            <a:ext cx="902881" cy="761806"/>
          </a:xfrm>
          <a:prstGeom prst="rect">
            <a:avLst/>
          </a:prstGeom>
        </p:spPr>
      </p:pic>
      <p:sp>
        <p:nvSpPr>
          <p:cNvPr id="19" name="Espace réservé du contenu 9">
            <a:extLst>
              <a:ext uri="{FF2B5EF4-FFF2-40B4-BE49-F238E27FC236}">
                <a16:creationId xmlns:a16="http://schemas.microsoft.com/office/drawing/2014/main" id="{9C6DCE35-A020-E1D8-E0AE-80C9DB8B230D}"/>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3D2056"/>
                </a:solidFill>
                <a:latin typeface="Aptos" panose="020B0004020202020204" pitchFamily="34" charset="0"/>
              </a:rPr>
              <a:t>Tous droits réservés © ÉquiLibre</a:t>
            </a:r>
          </a:p>
        </p:txBody>
      </p:sp>
      <p:pic>
        <p:nvPicPr>
          <p:cNvPr id="20" name="Image 19" descr="Une image contenant Graphique, graphisme, créativité, conception&#10;&#10;Description générée automatiquement">
            <a:extLst>
              <a:ext uri="{FF2B5EF4-FFF2-40B4-BE49-F238E27FC236}">
                <a16:creationId xmlns:a16="http://schemas.microsoft.com/office/drawing/2014/main" id="{8B7394C4-9ED4-7B12-5721-085DD4FCDD21}"/>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21" name="ZoneTexte 20">
            <a:extLst>
              <a:ext uri="{FF2B5EF4-FFF2-40B4-BE49-F238E27FC236}">
                <a16:creationId xmlns:a16="http://schemas.microsoft.com/office/drawing/2014/main" id="{7128BB7A-5714-BAA3-0CD5-B418533EF7D2}"/>
              </a:ext>
            </a:extLst>
          </p:cNvPr>
          <p:cNvSpPr txBox="1"/>
          <p:nvPr userDrawn="1"/>
        </p:nvSpPr>
        <p:spPr>
          <a:xfrm>
            <a:off x="6174495" y="1151780"/>
            <a:ext cx="4207755" cy="830997"/>
          </a:xfrm>
          <a:prstGeom prst="rect">
            <a:avLst/>
          </a:prstGeom>
          <a:noFill/>
        </p:spPr>
        <p:txBody>
          <a:bodyPr wrap="square" rtlCol="0">
            <a:spAutoFit/>
          </a:bodyPr>
          <a:lstStyle/>
          <a:p>
            <a:r>
              <a:rPr lang="fr-CA" sz="4800">
                <a:solidFill>
                  <a:schemeClr val="bg1"/>
                </a:solidFill>
                <a:latin typeface="Montserrat Black" panose="00000A00000000000000" pitchFamily="2" charset="0"/>
              </a:rPr>
              <a:t>Suivez-nous</a:t>
            </a:r>
          </a:p>
        </p:txBody>
      </p:sp>
      <p:sp>
        <p:nvSpPr>
          <p:cNvPr id="6" name="ZoneTexte 5">
            <a:extLst>
              <a:ext uri="{FF2B5EF4-FFF2-40B4-BE49-F238E27FC236}">
                <a16:creationId xmlns:a16="http://schemas.microsoft.com/office/drawing/2014/main" id="{5F3C492C-5E97-0A4A-89F8-CB993C555D4E}"/>
              </a:ext>
            </a:extLst>
          </p:cNvPr>
          <p:cNvSpPr txBox="1"/>
          <p:nvPr userDrawn="1"/>
        </p:nvSpPr>
        <p:spPr>
          <a:xfrm>
            <a:off x="5651770" y="3887152"/>
            <a:ext cx="5323936" cy="707886"/>
          </a:xfrm>
          <a:prstGeom prst="rect">
            <a:avLst/>
          </a:prstGeom>
          <a:noFill/>
        </p:spPr>
        <p:txBody>
          <a:bodyPr wrap="square" rtlCol="0">
            <a:spAutoFit/>
          </a:bodyPr>
          <a:lstStyle/>
          <a:p>
            <a:pPr algn="ctr"/>
            <a:r>
              <a:rPr lang="fr-CA" sz="2000" dirty="0">
                <a:latin typeface="Aptos" panose="020B0004020202020204" pitchFamily="34" charset="0"/>
              </a:rPr>
              <a:t>Et inscrivez-vous à notre infolettre pour ne rien manquer de nos activités! </a:t>
            </a:r>
          </a:p>
        </p:txBody>
      </p:sp>
      <p:pic>
        <p:nvPicPr>
          <p:cNvPr id="22" name="Image 21" descr="Une image contenant motif, carré, capture d’écran, Rectangle&#10;&#10;Description générée automatiquement">
            <a:extLst>
              <a:ext uri="{FF2B5EF4-FFF2-40B4-BE49-F238E27FC236}">
                <a16:creationId xmlns:a16="http://schemas.microsoft.com/office/drawing/2014/main" id="{9EABF6EF-2958-06CE-B967-B8502562DB60}"/>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7523196" y="4731561"/>
            <a:ext cx="1507907" cy="1507907"/>
          </a:xfrm>
          <a:prstGeom prst="rect">
            <a:avLst/>
          </a:prstGeom>
        </p:spPr>
      </p:pic>
      <p:sp>
        <p:nvSpPr>
          <p:cNvPr id="12" name="Rectangle 11">
            <a:extLst>
              <a:ext uri="{FF2B5EF4-FFF2-40B4-BE49-F238E27FC236}">
                <a16:creationId xmlns:a16="http://schemas.microsoft.com/office/drawing/2014/main" id="{517F1383-11D7-6985-F993-BF7621B8CCF7}"/>
              </a:ext>
            </a:extLst>
          </p:cNvPr>
          <p:cNvSpPr/>
          <p:nvPr userDrawn="1">
            <p:custDataLst>
              <p:tags r:id="rId1"/>
            </p:custDataLst>
          </p:nvPr>
        </p:nvSpPr>
        <p:spPr>
          <a:xfrm>
            <a:off x="2000914" y="3216011"/>
            <a:ext cx="1204561" cy="338554"/>
          </a:xfrm>
          <a:prstGeom prst="rect">
            <a:avLst/>
          </a:prstGeom>
        </p:spPr>
        <p:txBody>
          <a:bodyPr wrap="none">
            <a:spAutoFit/>
          </a:bodyPr>
          <a:lstStyle/>
          <a:p>
            <a:r>
              <a:rPr lang="fr-CA" sz="1600" dirty="0">
                <a:effectLst/>
                <a:latin typeface="Aptos" panose="020B0004020202020204" pitchFamily="34" charset="0"/>
              </a:rPr>
              <a:t>@ÉquiLibre</a:t>
            </a:r>
          </a:p>
        </p:txBody>
      </p:sp>
      <p:pic>
        <p:nvPicPr>
          <p:cNvPr id="23" name="Espace réservé du contenu 20" descr="Une image contenant capture d’écran, Graphique, symbole, Police&#10;&#10;Description générée automatiquement">
            <a:hlinkClick r:id="rId13"/>
            <a:extLst>
              <a:ext uri="{FF2B5EF4-FFF2-40B4-BE49-F238E27FC236}">
                <a16:creationId xmlns:a16="http://schemas.microsoft.com/office/drawing/2014/main" id="{5C4B3A07-5D0B-FCC6-F6FA-6E3E346EC7EE}"/>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38734" t="38729" r="38390" b="38117"/>
          <a:stretch/>
        </p:blipFill>
        <p:spPr>
          <a:xfrm>
            <a:off x="1502376" y="3157381"/>
            <a:ext cx="540391" cy="546934"/>
          </a:xfrm>
          <a:prstGeom prst="rect">
            <a:avLst/>
          </a:prstGeom>
        </p:spPr>
      </p:pic>
      <p:pic>
        <p:nvPicPr>
          <p:cNvPr id="24" name="Image 23" descr="Une image contenant Graphique, cercle, Police, symbole&#10;&#10;Description générée automatiquement">
            <a:hlinkClick r:id="rId15"/>
            <a:extLst>
              <a:ext uri="{FF2B5EF4-FFF2-40B4-BE49-F238E27FC236}">
                <a16:creationId xmlns:a16="http://schemas.microsoft.com/office/drawing/2014/main" id="{C4D2191D-AE8B-56B4-E730-96D1C6A49132}"/>
              </a:ext>
            </a:extLst>
          </p:cNvPr>
          <p:cNvPicPr>
            <a:picLocks noChangeAspect="1"/>
          </p:cNvPicPr>
          <p:nvPr userDrawn="1"/>
        </p:nvPicPr>
        <p:blipFill>
          <a:blip r:embed="rId16"/>
          <a:stretch>
            <a:fillRect/>
          </a:stretch>
        </p:blipFill>
        <p:spPr>
          <a:xfrm>
            <a:off x="1444052" y="4680107"/>
            <a:ext cx="670039" cy="589909"/>
          </a:xfrm>
          <a:prstGeom prst="rect">
            <a:avLst/>
          </a:prstGeom>
        </p:spPr>
      </p:pic>
      <p:sp>
        <p:nvSpPr>
          <p:cNvPr id="25" name="Rectangle 24">
            <a:extLst>
              <a:ext uri="{FF2B5EF4-FFF2-40B4-BE49-F238E27FC236}">
                <a16:creationId xmlns:a16="http://schemas.microsoft.com/office/drawing/2014/main" id="{2B0B5942-00E7-07EE-9F14-A44B674F783B}"/>
              </a:ext>
            </a:extLst>
          </p:cNvPr>
          <p:cNvSpPr/>
          <p:nvPr userDrawn="1">
            <p:custDataLst>
              <p:tags r:id="rId2"/>
            </p:custDataLst>
          </p:nvPr>
        </p:nvSpPr>
        <p:spPr>
          <a:xfrm>
            <a:off x="2042767" y="4830448"/>
            <a:ext cx="1765996" cy="338554"/>
          </a:xfrm>
          <a:prstGeom prst="rect">
            <a:avLst/>
          </a:prstGeom>
        </p:spPr>
        <p:txBody>
          <a:bodyPr wrap="none">
            <a:spAutoFit/>
          </a:bodyPr>
          <a:lstStyle/>
          <a:p>
            <a:r>
              <a:rPr lang="fr-CA" sz="1600" dirty="0">
                <a:effectLst/>
                <a:latin typeface="Aptos" panose="020B0004020202020204" pitchFamily="34" charset="0"/>
              </a:rPr>
              <a:t>@groupeequilibre</a:t>
            </a:r>
          </a:p>
        </p:txBody>
      </p:sp>
      <p:sp>
        <p:nvSpPr>
          <p:cNvPr id="26" name="Rectangle 25">
            <a:extLst>
              <a:ext uri="{FF2B5EF4-FFF2-40B4-BE49-F238E27FC236}">
                <a16:creationId xmlns:a16="http://schemas.microsoft.com/office/drawing/2014/main" id="{9EB5E86C-D34F-BFA7-7032-38C5B93C479E}"/>
              </a:ext>
            </a:extLst>
          </p:cNvPr>
          <p:cNvSpPr/>
          <p:nvPr userDrawn="1">
            <p:custDataLst>
              <p:tags r:id="rId3"/>
            </p:custDataLst>
          </p:nvPr>
        </p:nvSpPr>
        <p:spPr>
          <a:xfrm>
            <a:off x="2042767" y="4017556"/>
            <a:ext cx="1378647" cy="584775"/>
          </a:xfrm>
          <a:prstGeom prst="rect">
            <a:avLst/>
          </a:prstGeom>
        </p:spPr>
        <p:txBody>
          <a:bodyPr wrap="none">
            <a:spAutoFit/>
          </a:bodyPr>
          <a:lstStyle/>
          <a:p>
            <a:r>
              <a:rPr lang="fr-CA" sz="1600" dirty="0">
                <a:effectLst/>
                <a:latin typeface="Aptos" panose="020B0004020202020204" pitchFamily="34" charset="0"/>
              </a:rPr>
              <a:t>@Organisme </a:t>
            </a:r>
          </a:p>
          <a:p>
            <a:r>
              <a:rPr lang="fr-CA" sz="1600" dirty="0">
                <a:effectLst/>
                <a:latin typeface="Aptos" panose="020B0004020202020204" pitchFamily="34" charset="0"/>
              </a:rPr>
              <a:t>    ÉquiLibre</a:t>
            </a:r>
          </a:p>
        </p:txBody>
      </p:sp>
      <p:pic>
        <p:nvPicPr>
          <p:cNvPr id="27" name="Espace réservé du contenu 20" descr="Une image contenant capture d’écran, Graphique, symbole, Police&#10;&#10;Description générée automatiquement">
            <a:hlinkClick r:id="rId17"/>
            <a:extLst>
              <a:ext uri="{FF2B5EF4-FFF2-40B4-BE49-F238E27FC236}">
                <a16:creationId xmlns:a16="http://schemas.microsoft.com/office/drawing/2014/main" id="{15B76492-02B0-B7D6-7B37-7CE186B1F8B3}"/>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8140" t="38453" r="68984" b="38394"/>
          <a:stretch/>
        </p:blipFill>
        <p:spPr>
          <a:xfrm>
            <a:off x="1463508" y="3890597"/>
            <a:ext cx="596013" cy="603229"/>
          </a:xfrm>
          <a:prstGeom prst="rect">
            <a:avLst/>
          </a:prstGeom>
        </p:spPr>
      </p:pic>
      <p:sp>
        <p:nvSpPr>
          <p:cNvPr id="28" name="Rectangle 27">
            <a:extLst>
              <a:ext uri="{FF2B5EF4-FFF2-40B4-BE49-F238E27FC236}">
                <a16:creationId xmlns:a16="http://schemas.microsoft.com/office/drawing/2014/main" id="{A0DCF153-3BD3-2269-901A-D00690FE3E73}"/>
              </a:ext>
            </a:extLst>
          </p:cNvPr>
          <p:cNvSpPr/>
          <p:nvPr userDrawn="1">
            <p:custDataLst>
              <p:tags r:id="rId4"/>
            </p:custDataLst>
          </p:nvPr>
        </p:nvSpPr>
        <p:spPr>
          <a:xfrm>
            <a:off x="2000914" y="2414466"/>
            <a:ext cx="1815690" cy="338554"/>
          </a:xfrm>
          <a:prstGeom prst="rect">
            <a:avLst/>
          </a:prstGeom>
        </p:spPr>
        <p:txBody>
          <a:bodyPr wrap="none">
            <a:spAutoFit/>
          </a:bodyPr>
          <a:lstStyle/>
          <a:p>
            <a:r>
              <a:rPr lang="fr-CA" sz="1600" dirty="0">
                <a:effectLst/>
                <a:latin typeface="Aptos" panose="020B0004020202020204" pitchFamily="34" charset="0"/>
              </a:rPr>
              <a:t>@groupeequiLibre</a:t>
            </a:r>
          </a:p>
        </p:txBody>
      </p:sp>
      <p:pic>
        <p:nvPicPr>
          <p:cNvPr id="29" name="Espace réservé du contenu 20" descr="Une image contenant capture d’écran, Graphique, symbole, Police&#10;&#10;Description générée automatiquement">
            <a:hlinkClick r:id="rId18"/>
            <a:extLst>
              <a:ext uri="{FF2B5EF4-FFF2-40B4-BE49-F238E27FC236}">
                <a16:creationId xmlns:a16="http://schemas.microsoft.com/office/drawing/2014/main" id="{3C6F82E7-7825-C630-D987-ABD4D2ECA0DB}"/>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8227" t="7165" r="66502" b="66798"/>
          <a:stretch/>
        </p:blipFill>
        <p:spPr>
          <a:xfrm>
            <a:off x="1444052" y="2289668"/>
            <a:ext cx="670039" cy="690342"/>
          </a:xfrm>
          <a:prstGeom prst="rect">
            <a:avLst/>
          </a:prstGeom>
        </p:spPr>
      </p:pic>
      <p:sp>
        <p:nvSpPr>
          <p:cNvPr id="30" name="Rectangle 29">
            <a:extLst>
              <a:ext uri="{FF2B5EF4-FFF2-40B4-BE49-F238E27FC236}">
                <a16:creationId xmlns:a16="http://schemas.microsoft.com/office/drawing/2014/main" id="{258EF44C-2027-AD29-4D4C-EDF21FA56987}"/>
              </a:ext>
            </a:extLst>
          </p:cNvPr>
          <p:cNvSpPr/>
          <p:nvPr userDrawn="1">
            <p:custDataLst>
              <p:tags r:id="rId5"/>
            </p:custDataLst>
          </p:nvPr>
        </p:nvSpPr>
        <p:spPr>
          <a:xfrm>
            <a:off x="2000914" y="1671331"/>
            <a:ext cx="1868588" cy="338554"/>
          </a:xfrm>
          <a:prstGeom prst="rect">
            <a:avLst/>
          </a:prstGeom>
        </p:spPr>
        <p:txBody>
          <a:bodyPr wrap="none">
            <a:spAutoFit/>
          </a:bodyPr>
          <a:lstStyle/>
          <a:p>
            <a:r>
              <a:rPr lang="fr-CA" sz="1600" dirty="0">
                <a:effectLst/>
                <a:latin typeface="Aptos" panose="020B0004020202020204" pitchFamily="34" charset="0"/>
              </a:rPr>
              <a:t>@GroupeEquiLibre</a:t>
            </a:r>
          </a:p>
        </p:txBody>
      </p:sp>
      <p:pic>
        <p:nvPicPr>
          <p:cNvPr id="31" name="Espace réservé du contenu 20" descr="Une image contenant capture d’écran, Graphique, symbole, Police&#10;&#10;Description générée automatiquement">
            <a:hlinkClick r:id="rId19"/>
            <a:extLst>
              <a:ext uri="{FF2B5EF4-FFF2-40B4-BE49-F238E27FC236}">
                <a16:creationId xmlns:a16="http://schemas.microsoft.com/office/drawing/2014/main" id="{3C0F1F1F-36B7-B9BD-0656-FE90E1BC15A5}"/>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37742" t="9153" r="36939" b="67695"/>
          <a:stretch/>
        </p:blipFill>
        <p:spPr>
          <a:xfrm>
            <a:off x="1421319" y="1543628"/>
            <a:ext cx="638202" cy="583600"/>
          </a:xfrm>
          <a:prstGeom prst="rect">
            <a:avLst/>
          </a:prstGeom>
        </p:spPr>
      </p:pic>
    </p:spTree>
    <p:extLst>
      <p:ext uri="{BB962C8B-B14F-4D97-AF65-F5344CB8AC3E}">
        <p14:creationId xmlns:p14="http://schemas.microsoft.com/office/powerpoint/2010/main" val="414082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iapositive de titre">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706F9-FF53-A7B8-C93E-FFDC00022AC5}"/>
              </a:ext>
            </a:extLst>
          </p:cNvPr>
          <p:cNvSpPr>
            <a:spLocks noGrp="1"/>
          </p:cNvSpPr>
          <p:nvPr>
            <p:ph type="ctrTitle"/>
          </p:nvPr>
        </p:nvSpPr>
        <p:spPr>
          <a:xfrm>
            <a:off x="1524000" y="1122363"/>
            <a:ext cx="9144000" cy="2387600"/>
          </a:xfrm>
        </p:spPr>
        <p:txBody>
          <a:bodyPr anchor="b"/>
          <a:lstStyle>
            <a:lvl1pPr algn="ctr">
              <a:defRPr sz="6000">
                <a:solidFill>
                  <a:srgbClr val="006280"/>
                </a:solidFill>
              </a:defRPr>
            </a:lvl1pPr>
          </a:lstStyle>
          <a:p>
            <a:r>
              <a:rPr lang="fr-FR"/>
              <a:t>Modifiez le style du titre</a:t>
            </a:r>
            <a:endParaRPr lang="fr-CA"/>
          </a:p>
        </p:txBody>
      </p:sp>
      <p:sp>
        <p:nvSpPr>
          <p:cNvPr id="3" name="Sous-titre 2">
            <a:extLst>
              <a:ext uri="{FF2B5EF4-FFF2-40B4-BE49-F238E27FC236}">
                <a16:creationId xmlns:a16="http://schemas.microsoft.com/office/drawing/2014/main" id="{451738F7-2E4B-F20F-2A9B-CFDC464577B9}"/>
              </a:ext>
            </a:extLst>
          </p:cNvPr>
          <p:cNvSpPr>
            <a:spLocks noGrp="1"/>
          </p:cNvSpPr>
          <p:nvPr>
            <p:ph type="subTitle" idx="1"/>
          </p:nvPr>
        </p:nvSpPr>
        <p:spPr>
          <a:xfrm>
            <a:off x="1524000" y="3602038"/>
            <a:ext cx="9144000" cy="1655762"/>
          </a:xfrm>
        </p:spPr>
        <p:txBody>
          <a:bodyPr/>
          <a:lstStyle>
            <a:lvl1pPr marL="0" indent="0" algn="ctr">
              <a:buNone/>
              <a:defRPr sz="2400">
                <a:solidFill>
                  <a:srgbClr val="0062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AC7044E9-21BF-7FD1-8118-89918A9B2606}"/>
              </a:ext>
            </a:extLst>
          </p:cNvPr>
          <p:cNvSpPr>
            <a:spLocks noGrp="1"/>
          </p:cNvSpPr>
          <p:nvPr>
            <p:ph type="dt" sz="half" idx="10"/>
          </p:nvPr>
        </p:nvSpPr>
        <p:spPr/>
        <p:txBody>
          <a:bodyPr/>
          <a:lstStyle/>
          <a:p>
            <a:fld id="{C9173DCC-0EFD-4BC5-98C2-8072D4F1116F}"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A78BB132-AC31-58BF-C8CE-0BFBEE4B9267}"/>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4250EBA-F285-6C90-62AC-A39B54FB8222}"/>
              </a:ext>
            </a:extLst>
          </p:cNvPr>
          <p:cNvSpPr>
            <a:spLocks noGrp="1"/>
          </p:cNvSpPr>
          <p:nvPr>
            <p:ph type="sldNum" sz="quarter" idx="12"/>
          </p:nvPr>
        </p:nvSpPr>
        <p:spPr/>
        <p:txBody>
          <a:bodyPr/>
          <a:lstStyle/>
          <a:p>
            <a:fld id="{8E78ABA5-5484-49AE-B20E-9F6BBE4717A5}" type="slidenum">
              <a:rPr lang="fr-CA" smtClean="0"/>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6CBD144C-0F63-88AA-CAC7-0F24A8C46F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C65B01F2-72FF-E543-CE18-14F74C9FF84B}"/>
              </a:ext>
            </a:extLst>
          </p:cNvPr>
          <p:cNvSpPr txBox="1">
            <a:spLocks/>
          </p:cNvSpPr>
          <p:nvPr userDrawn="1"/>
        </p:nvSpPr>
        <p:spPr>
          <a:xfrm>
            <a:off x="9579257" y="6542800"/>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006280"/>
                </a:solidFill>
                <a:latin typeface="+mn-lt"/>
              </a:rPr>
              <a:t>Tous droits réservés © ÉquiLibre</a:t>
            </a:r>
          </a:p>
        </p:txBody>
      </p:sp>
      <p:sp>
        <p:nvSpPr>
          <p:cNvPr id="9" name="Espace réservé du texte 11">
            <a:extLst>
              <a:ext uri="{FF2B5EF4-FFF2-40B4-BE49-F238E27FC236}">
                <a16:creationId xmlns:a16="http://schemas.microsoft.com/office/drawing/2014/main" id="{5F222CC3-5C71-01F6-A111-377081E762B0}"/>
              </a:ext>
            </a:extLst>
          </p:cNvPr>
          <p:cNvSpPr>
            <a:spLocks noGrp="1"/>
          </p:cNvSpPr>
          <p:nvPr>
            <p:ph type="body" sz="quarter" idx="13" hasCustomPrompt="1"/>
          </p:nvPr>
        </p:nvSpPr>
        <p:spPr>
          <a:xfrm>
            <a:off x="4038600" y="5851525"/>
            <a:ext cx="4114800" cy="365125"/>
          </a:xfrm>
        </p:spPr>
        <p:txBody>
          <a:bodyPr/>
          <a:lstStyle>
            <a:lvl1pPr marL="0" indent="0" algn="ctr">
              <a:buNone/>
              <a:defRPr sz="1400">
                <a:solidFill>
                  <a:srgbClr val="006280"/>
                </a:solidFill>
              </a:defRPr>
            </a:lvl1pPr>
            <a:lvl2pPr>
              <a:defRPr>
                <a:solidFill>
                  <a:srgbClr val="006280"/>
                </a:solidFill>
              </a:defRPr>
            </a:lvl2pPr>
          </a:lstStyle>
          <a:p>
            <a:pPr lvl="0"/>
            <a:r>
              <a:rPr lang="fr-FR" dirty="0"/>
              <a:t>Date</a:t>
            </a:r>
          </a:p>
          <a:p>
            <a:pPr lvl="1"/>
            <a:endParaRPr lang="fr-CA" dirty="0"/>
          </a:p>
        </p:txBody>
      </p:sp>
    </p:spTree>
    <p:extLst>
      <p:ext uri="{BB962C8B-B14F-4D97-AF65-F5344CB8AC3E}">
        <p14:creationId xmlns:p14="http://schemas.microsoft.com/office/powerpoint/2010/main" val="3458939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Diapositive de titre">
    <p:bg>
      <p:bgPr>
        <a:solidFill>
          <a:srgbClr val="C1E0DA"/>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706F9-FF53-A7B8-C93E-FFDC00022AC5}"/>
              </a:ext>
            </a:extLst>
          </p:cNvPr>
          <p:cNvSpPr>
            <a:spLocks noGrp="1"/>
          </p:cNvSpPr>
          <p:nvPr>
            <p:ph type="ctrTitle"/>
          </p:nvPr>
        </p:nvSpPr>
        <p:spPr>
          <a:xfrm>
            <a:off x="1524000" y="1122363"/>
            <a:ext cx="9144000" cy="2387600"/>
          </a:xfrm>
        </p:spPr>
        <p:txBody>
          <a:bodyPr anchor="b"/>
          <a:lstStyle>
            <a:lvl1pPr algn="ctr">
              <a:defRPr sz="6000">
                <a:solidFill>
                  <a:srgbClr val="164533"/>
                </a:solidFill>
              </a:defRPr>
            </a:lvl1pPr>
          </a:lstStyle>
          <a:p>
            <a:r>
              <a:rPr lang="fr-FR"/>
              <a:t>Modifiez le style du titre</a:t>
            </a:r>
            <a:endParaRPr lang="fr-CA"/>
          </a:p>
        </p:txBody>
      </p:sp>
      <p:sp>
        <p:nvSpPr>
          <p:cNvPr id="3" name="Sous-titre 2">
            <a:extLst>
              <a:ext uri="{FF2B5EF4-FFF2-40B4-BE49-F238E27FC236}">
                <a16:creationId xmlns:a16="http://schemas.microsoft.com/office/drawing/2014/main" id="{451738F7-2E4B-F20F-2A9B-CFDC464577B9}"/>
              </a:ext>
            </a:extLst>
          </p:cNvPr>
          <p:cNvSpPr>
            <a:spLocks noGrp="1"/>
          </p:cNvSpPr>
          <p:nvPr>
            <p:ph type="subTitle" idx="1"/>
          </p:nvPr>
        </p:nvSpPr>
        <p:spPr>
          <a:xfrm>
            <a:off x="1524000" y="3602038"/>
            <a:ext cx="9144000" cy="1655762"/>
          </a:xfrm>
        </p:spPr>
        <p:txBody>
          <a:bodyPr/>
          <a:lstStyle>
            <a:lvl1pPr marL="0" indent="0" algn="ctr">
              <a:buNone/>
              <a:defRPr sz="2400">
                <a:solidFill>
                  <a:srgbClr val="16453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AC7044E9-21BF-7FD1-8118-89918A9B2606}"/>
              </a:ext>
            </a:extLst>
          </p:cNvPr>
          <p:cNvSpPr>
            <a:spLocks noGrp="1"/>
          </p:cNvSpPr>
          <p:nvPr>
            <p:ph type="dt" sz="half" idx="10"/>
          </p:nvPr>
        </p:nvSpPr>
        <p:spPr/>
        <p:txBody>
          <a:bodyPr/>
          <a:lstStyle/>
          <a:p>
            <a:fld id="{C9173DCC-0EFD-4BC5-98C2-8072D4F1116F}"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A78BB132-AC31-58BF-C8CE-0BFBEE4B9267}"/>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4250EBA-F285-6C90-62AC-A39B54FB8222}"/>
              </a:ext>
            </a:extLst>
          </p:cNvPr>
          <p:cNvSpPr>
            <a:spLocks noGrp="1"/>
          </p:cNvSpPr>
          <p:nvPr>
            <p:ph type="sldNum" sz="quarter" idx="12"/>
          </p:nvPr>
        </p:nvSpPr>
        <p:spPr/>
        <p:txBody>
          <a:bodyPr/>
          <a:lstStyle/>
          <a:p>
            <a:fld id="{8E78ABA5-5484-49AE-B20E-9F6BBE4717A5}" type="slidenum">
              <a:rPr lang="fr-CA" smtClean="0"/>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F004E8C4-D9D8-C157-ECD8-A858EBC1A2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3CCAE2AE-CA43-84AB-7E20-7EB4640BD029}"/>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164533"/>
                </a:solidFill>
                <a:latin typeface="Aptos" panose="020B0004020202020204" pitchFamily="34" charset="0"/>
              </a:rPr>
              <a:t>Tous droits réservés © ÉquiLibre</a:t>
            </a:r>
          </a:p>
        </p:txBody>
      </p:sp>
      <p:sp>
        <p:nvSpPr>
          <p:cNvPr id="9" name="Espace réservé du texte 11">
            <a:extLst>
              <a:ext uri="{FF2B5EF4-FFF2-40B4-BE49-F238E27FC236}">
                <a16:creationId xmlns:a16="http://schemas.microsoft.com/office/drawing/2014/main" id="{6E86F549-1F2F-954E-71AF-693290819297}"/>
              </a:ext>
            </a:extLst>
          </p:cNvPr>
          <p:cNvSpPr>
            <a:spLocks noGrp="1"/>
          </p:cNvSpPr>
          <p:nvPr>
            <p:ph type="body" sz="quarter" idx="13" hasCustomPrompt="1"/>
          </p:nvPr>
        </p:nvSpPr>
        <p:spPr>
          <a:xfrm>
            <a:off x="4038600" y="5851525"/>
            <a:ext cx="4114800" cy="365125"/>
          </a:xfrm>
        </p:spPr>
        <p:txBody>
          <a:bodyPr/>
          <a:lstStyle>
            <a:lvl1pPr marL="0" indent="0" algn="ctr">
              <a:buNone/>
              <a:defRPr sz="1400">
                <a:solidFill>
                  <a:srgbClr val="164533"/>
                </a:solidFill>
              </a:defRPr>
            </a:lvl1pPr>
            <a:lvl2pPr>
              <a:defRPr>
                <a:solidFill>
                  <a:srgbClr val="164533"/>
                </a:solidFill>
              </a:defRPr>
            </a:lvl2pPr>
          </a:lstStyle>
          <a:p>
            <a:pPr lvl="0"/>
            <a:r>
              <a:rPr lang="fr-FR" dirty="0"/>
              <a:t>Date</a:t>
            </a:r>
          </a:p>
          <a:p>
            <a:pPr lvl="1"/>
            <a:endParaRPr lang="fr-CA" dirty="0"/>
          </a:p>
        </p:txBody>
      </p:sp>
    </p:spTree>
    <p:extLst>
      <p:ext uri="{BB962C8B-B14F-4D97-AF65-F5344CB8AC3E}">
        <p14:creationId xmlns:p14="http://schemas.microsoft.com/office/powerpoint/2010/main" val="4218935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re et contenu">
    <p:bg>
      <p:bgPr>
        <a:solidFill>
          <a:srgbClr val="CAEBEE"/>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4AA3AB"/>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4AA3AB"/>
                </a:solidFill>
              </a:defRPr>
            </a:lvl1pPr>
            <a:lvl2pPr>
              <a:defRPr>
                <a:solidFill>
                  <a:srgbClr val="4AA3AB"/>
                </a:solidFill>
              </a:defRPr>
            </a:lvl2pPr>
            <a:lvl3pPr>
              <a:defRPr>
                <a:solidFill>
                  <a:srgbClr val="4AA3AB"/>
                </a:solidFill>
              </a:defRPr>
            </a:lvl3pPr>
            <a:lvl4pPr>
              <a:defRPr>
                <a:solidFill>
                  <a:srgbClr val="4AA3AB"/>
                </a:solidFill>
              </a:defRPr>
            </a:lvl4pPr>
            <a:lvl5pPr>
              <a:defRPr>
                <a:solidFill>
                  <a:srgbClr val="4AA3AB"/>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a:xfrm>
            <a:off x="8618180" y="6334125"/>
            <a:ext cx="2743200" cy="365125"/>
          </a:xfrm>
        </p:spPr>
        <p:txBody>
          <a:bodyPr/>
          <a:lstStyle/>
          <a:p>
            <a:fld id="{80FE94EB-0976-4A7D-A387-CFB7C0D0CC74}" type="slidenum">
              <a:rPr lang="fr-CA" smtClean="0"/>
              <a:t>‹N°›</a:t>
            </a:fld>
            <a:endParaRPr lang="fr-CA"/>
          </a:p>
        </p:txBody>
      </p:sp>
      <p:sp>
        <p:nvSpPr>
          <p:cNvPr id="9" name="Espace réservé du contenu 9">
            <a:extLst>
              <a:ext uri="{FF2B5EF4-FFF2-40B4-BE49-F238E27FC236}">
                <a16:creationId xmlns:a16="http://schemas.microsoft.com/office/drawing/2014/main" id="{1EAAE4D0-CDB5-9552-87C0-A97C5BF7DFBC}"/>
              </a:ext>
            </a:extLst>
          </p:cNvPr>
          <p:cNvSpPr>
            <a:spLocks noGrp="1"/>
          </p:cNvSpPr>
          <p:nvPr>
            <p:ph sz="quarter" idx="13"/>
          </p:nvPr>
        </p:nvSpPr>
        <p:spPr>
          <a:xfrm>
            <a:off x="1857375" y="6356350"/>
            <a:ext cx="3544888" cy="365125"/>
          </a:xfrm>
        </p:spPr>
        <p:txBody>
          <a:bodyPr>
            <a:noAutofit/>
          </a:bodyPr>
          <a:lstStyle>
            <a:lvl1pPr marL="0" indent="0">
              <a:buNone/>
              <a:defRPr sz="1000">
                <a:solidFill>
                  <a:schemeClr val="tx2"/>
                </a:solidFill>
              </a:defRPr>
            </a:lvl1pPr>
            <a:lvl2pPr marL="457200" indent="0">
              <a:buNone/>
              <a:defRPr sz="1000">
                <a:solidFill>
                  <a:schemeClr val="tx2"/>
                </a:solidFill>
              </a:defRPr>
            </a:lvl2pPr>
            <a:lvl3pPr marL="914400" indent="0">
              <a:buNone/>
              <a:defRPr sz="1000">
                <a:solidFill>
                  <a:schemeClr val="tx2"/>
                </a:solidFill>
              </a:defRPr>
            </a:lvl3pPr>
            <a:lvl4pPr marL="1371600" indent="0">
              <a:buNone/>
              <a:defRPr sz="1000">
                <a:solidFill>
                  <a:schemeClr val="tx2"/>
                </a:solidFill>
              </a:defRPr>
            </a:lvl4pPr>
            <a:lvl5pPr marL="1828800" indent="0">
              <a:buNone/>
              <a:defRPr sz="1000">
                <a:solidFill>
                  <a:schemeClr val="tx2"/>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2000518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lan de présentation">
    <p:bg>
      <p:bgPr>
        <a:solidFill>
          <a:srgbClr val="E7E6E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C4D26B-E495-D699-732B-65E7BE1992CC}"/>
              </a:ext>
            </a:extLst>
          </p:cNvPr>
          <p:cNvSpPr>
            <a:spLocks noGrp="1"/>
          </p:cNvSpPr>
          <p:nvPr>
            <p:ph type="title"/>
          </p:nvPr>
        </p:nvSpPr>
        <p:spPr/>
        <p:txBody>
          <a:bodyPr/>
          <a:lstStyle>
            <a:lvl1pPr>
              <a:defRPr>
                <a:solidFill>
                  <a:srgbClr val="4AA3AB"/>
                </a:solidFill>
              </a:defRPr>
            </a:lvl1pPr>
          </a:lstStyle>
          <a:p>
            <a:r>
              <a:rPr lang="fr-FR"/>
              <a:t>Modifiez le style du titre</a:t>
            </a:r>
            <a:endParaRPr lang="fr-CA"/>
          </a:p>
        </p:txBody>
      </p:sp>
      <p:sp>
        <p:nvSpPr>
          <p:cNvPr id="4" name="Espace réservé de la date 3">
            <a:extLst>
              <a:ext uri="{FF2B5EF4-FFF2-40B4-BE49-F238E27FC236}">
                <a16:creationId xmlns:a16="http://schemas.microsoft.com/office/drawing/2014/main" id="{3B0141AD-793A-0D76-CD44-E3B213502FB4}"/>
              </a:ext>
            </a:extLst>
          </p:cNvPr>
          <p:cNvSpPr>
            <a:spLocks noGrp="1"/>
          </p:cNvSpPr>
          <p:nvPr>
            <p:ph type="dt" sz="half" idx="10"/>
          </p:nvPr>
        </p:nvSpPr>
        <p:spPr/>
        <p:txBody>
          <a:bodyPr/>
          <a:lstStyle/>
          <a:p>
            <a:fld id="{2E9660E8-1A6B-4163-A842-7A145D9F1469}"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4A1A6298-4CC9-BCD5-CEDF-BE7AD2AC8B40}"/>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DD36CCE5-7A63-AF97-28F7-2F50576816A6}"/>
              </a:ext>
            </a:extLst>
          </p:cNvPr>
          <p:cNvSpPr>
            <a:spLocks noGrp="1"/>
          </p:cNvSpPr>
          <p:nvPr>
            <p:ph type="sldNum" sz="quarter" idx="12"/>
          </p:nvPr>
        </p:nvSpPr>
        <p:spPr/>
        <p:txBody>
          <a:bodyPr/>
          <a:lstStyle/>
          <a:p>
            <a:fld id="{7858C41C-673F-4EFF-AB29-14469EDC1454}" type="slidenum">
              <a:rPr lang="fr-CA" smtClean="0"/>
              <a:t>‹N°›</a:t>
            </a:fld>
            <a:endParaRPr lang="fr-CA"/>
          </a:p>
        </p:txBody>
      </p:sp>
      <p:pic>
        <p:nvPicPr>
          <p:cNvPr id="9" name="Image 8" descr="Une image contenant Graphique, graphisme, créativité, conception&#10;&#10;Description générée automatiquement">
            <a:extLst>
              <a:ext uri="{FF2B5EF4-FFF2-40B4-BE49-F238E27FC236}">
                <a16:creationId xmlns:a16="http://schemas.microsoft.com/office/drawing/2014/main" id="{58B2BAEC-303E-6A34-F39D-73F15C13834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10" name="Espace réservé du contenu 9">
            <a:extLst>
              <a:ext uri="{FF2B5EF4-FFF2-40B4-BE49-F238E27FC236}">
                <a16:creationId xmlns:a16="http://schemas.microsoft.com/office/drawing/2014/main" id="{F74D1DCD-A03A-7024-CF44-5B67AB7B8776}"/>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969696"/>
                </a:solidFill>
                <a:latin typeface="Aptos" panose="020B0004020202020204" pitchFamily="34" charset="0"/>
              </a:rPr>
              <a:t>Tous droits réservés © ÉquiLibre</a:t>
            </a:r>
          </a:p>
        </p:txBody>
      </p:sp>
      <p:sp>
        <p:nvSpPr>
          <p:cNvPr id="12" name="Espace réservé du contenu 11">
            <a:extLst>
              <a:ext uri="{FF2B5EF4-FFF2-40B4-BE49-F238E27FC236}">
                <a16:creationId xmlns:a16="http://schemas.microsoft.com/office/drawing/2014/main" id="{8656E2F8-536A-F5E1-81C8-A14541BC51FC}"/>
              </a:ext>
            </a:extLst>
          </p:cNvPr>
          <p:cNvSpPr>
            <a:spLocks noGrp="1"/>
          </p:cNvSpPr>
          <p:nvPr>
            <p:ph sz="quarter" idx="13"/>
          </p:nvPr>
        </p:nvSpPr>
        <p:spPr>
          <a:xfrm>
            <a:off x="838200" y="1971675"/>
            <a:ext cx="10515600" cy="34194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950084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1">
    <p:bg>
      <p:bgPr>
        <a:solidFill>
          <a:srgbClr val="164533"/>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C1E0DA"/>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C1E0DA"/>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sp>
        <p:nvSpPr>
          <p:cNvPr id="7" name="Espace réservé du contenu 9">
            <a:extLst>
              <a:ext uri="{FF2B5EF4-FFF2-40B4-BE49-F238E27FC236}">
                <a16:creationId xmlns:a16="http://schemas.microsoft.com/office/drawing/2014/main" id="{DB55E20D-F0D7-BE64-DA47-C6A6482ADC40}"/>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C1E0DA"/>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FEC85005-38A0-4474-667A-98F93C01BBA3}"/>
              </a:ext>
            </a:extLst>
          </p:cNvPr>
          <p:cNvPicPr>
            <a:picLocks noChangeAspect="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pic>
        <p:nvPicPr>
          <p:cNvPr id="9" name="Graphique 8">
            <a:extLst>
              <a:ext uri="{FF2B5EF4-FFF2-40B4-BE49-F238E27FC236}">
                <a16:creationId xmlns:a16="http://schemas.microsoft.com/office/drawing/2014/main" id="{C57A2623-65F6-CC57-E23B-CD5A8F29A08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31850" y="510067"/>
            <a:ext cx="3038475" cy="971550"/>
          </a:xfrm>
          <a:prstGeom prst="rect">
            <a:avLst/>
          </a:prstGeom>
        </p:spPr>
      </p:pic>
    </p:spTree>
    <p:extLst>
      <p:ext uri="{BB962C8B-B14F-4D97-AF65-F5344CB8AC3E}">
        <p14:creationId xmlns:p14="http://schemas.microsoft.com/office/powerpoint/2010/main" val="2623404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2">
    <p:bg>
      <p:bgPr>
        <a:solidFill>
          <a:srgbClr val="C1E0DA"/>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164533"/>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16453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sp>
        <p:nvSpPr>
          <p:cNvPr id="7" name="Espace réservé du contenu 9">
            <a:extLst>
              <a:ext uri="{FF2B5EF4-FFF2-40B4-BE49-F238E27FC236}">
                <a16:creationId xmlns:a16="http://schemas.microsoft.com/office/drawing/2014/main" id="{DB55E20D-F0D7-BE64-DA47-C6A6482ADC40}"/>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164533"/>
                </a:solidFill>
                <a:latin typeface="+mn-lt"/>
              </a:rPr>
              <a:t>Tous droits réservés © ÉquiLibre</a:t>
            </a:r>
          </a:p>
        </p:txBody>
      </p:sp>
      <p:pic>
        <p:nvPicPr>
          <p:cNvPr id="9" name="Image 8" descr="Une image contenant Graphique, graphisme, créativité, conception&#10;&#10;Description générée automatiquement">
            <a:extLst>
              <a:ext uri="{FF2B5EF4-FFF2-40B4-BE49-F238E27FC236}">
                <a16:creationId xmlns:a16="http://schemas.microsoft.com/office/drawing/2014/main" id="{242ED89B-D5B9-88E8-BBD5-D745D27FF53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pic>
        <p:nvPicPr>
          <p:cNvPr id="8" name="Graphique 7">
            <a:extLst>
              <a:ext uri="{FF2B5EF4-FFF2-40B4-BE49-F238E27FC236}">
                <a16:creationId xmlns:a16="http://schemas.microsoft.com/office/drawing/2014/main" id="{7B6E9233-4342-F85A-38B5-840F02DC158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65517" y="790060"/>
            <a:ext cx="1496020" cy="691557"/>
          </a:xfrm>
          <a:prstGeom prst="rect">
            <a:avLst/>
          </a:prstGeom>
        </p:spPr>
      </p:pic>
    </p:spTree>
    <p:extLst>
      <p:ext uri="{BB962C8B-B14F-4D97-AF65-F5344CB8AC3E}">
        <p14:creationId xmlns:p14="http://schemas.microsoft.com/office/powerpoint/2010/main" val="2725447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3">
    <p:bg>
      <p:bgPr>
        <a:solidFill>
          <a:srgbClr val="3D205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ADAAE1"/>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ADAAE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5F7310D9-8E5B-9F43-F6BF-16162E606098}"/>
              </a:ext>
            </a:extLst>
          </p:cNvPr>
          <p:cNvPicPr>
            <a:picLocks noChangeAspect="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0D217414-BEEF-795A-8771-AA9A7A4DD275}"/>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ADAAE1"/>
                </a:solidFill>
                <a:latin typeface="+mn-lt"/>
              </a:rPr>
              <a:t>Tous droits réservés © ÉquiLibre</a:t>
            </a:r>
          </a:p>
        </p:txBody>
      </p:sp>
      <p:grpSp>
        <p:nvGrpSpPr>
          <p:cNvPr id="15" name="Groupe 14">
            <a:extLst>
              <a:ext uri="{FF2B5EF4-FFF2-40B4-BE49-F238E27FC236}">
                <a16:creationId xmlns:a16="http://schemas.microsoft.com/office/drawing/2014/main" id="{9BDCA830-6D0E-470F-EC32-E5F3CA0372B9}"/>
              </a:ext>
            </a:extLst>
          </p:cNvPr>
          <p:cNvGrpSpPr/>
          <p:nvPr userDrawn="1"/>
        </p:nvGrpSpPr>
        <p:grpSpPr>
          <a:xfrm>
            <a:off x="831849" y="485030"/>
            <a:ext cx="973097" cy="996587"/>
            <a:chOff x="3952984" y="1868811"/>
            <a:chExt cx="421097" cy="453662"/>
          </a:xfrm>
          <a:solidFill>
            <a:srgbClr val="ADAAE1"/>
          </a:solidFill>
        </p:grpSpPr>
        <p:sp>
          <p:nvSpPr>
            <p:cNvPr id="16" name="Forme libre : forme 15">
              <a:extLst>
                <a:ext uri="{FF2B5EF4-FFF2-40B4-BE49-F238E27FC236}">
                  <a16:creationId xmlns:a16="http://schemas.microsoft.com/office/drawing/2014/main" id="{BD24DADE-9A31-163B-FE37-5E86E05BD8B2}"/>
                </a:ext>
              </a:extLst>
            </p:cNvPr>
            <p:cNvSpPr/>
            <p:nvPr/>
          </p:nvSpPr>
          <p:spPr>
            <a:xfrm>
              <a:off x="4133541" y="1868811"/>
              <a:ext cx="45719" cy="213809"/>
            </a:xfrm>
            <a:custGeom>
              <a:avLst/>
              <a:gdLst>
                <a:gd name="connsiteX0" fmla="*/ 43646 w 43646"/>
                <a:gd name="connsiteY0" fmla="*/ 213485 h 234130"/>
                <a:gd name="connsiteX1" fmla="*/ 42790 w 43646"/>
                <a:gd name="connsiteY1" fmla="*/ 20646 h 234130"/>
                <a:gd name="connsiteX2" fmla="*/ 0 w 43646"/>
                <a:gd name="connsiteY2" fmla="*/ 20646 h 234130"/>
                <a:gd name="connsiteX3" fmla="*/ 856 w 43646"/>
                <a:gd name="connsiteY3" fmla="*/ 213485 h 234130"/>
                <a:gd name="connsiteX4" fmla="*/ 43646 w 43646"/>
                <a:gd name="connsiteY4" fmla="*/ 213485 h 234130"/>
                <a:gd name="connsiteX5" fmla="*/ 43646 w 43646"/>
                <a:gd name="connsiteY5" fmla="*/ 213485 h 2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46" h="234130">
                  <a:moveTo>
                    <a:pt x="43646" y="213485"/>
                  </a:moveTo>
                  <a:lnTo>
                    <a:pt x="42790" y="20646"/>
                  </a:lnTo>
                  <a:cubicBezTo>
                    <a:pt x="42790" y="-6882"/>
                    <a:pt x="-142" y="-6882"/>
                    <a:pt x="0" y="20646"/>
                  </a:cubicBezTo>
                  <a:lnTo>
                    <a:pt x="856" y="213485"/>
                  </a:lnTo>
                  <a:cubicBezTo>
                    <a:pt x="856" y="241013"/>
                    <a:pt x="43788" y="241013"/>
                    <a:pt x="43646" y="213485"/>
                  </a:cubicBezTo>
                  <a:lnTo>
                    <a:pt x="43646" y="213485"/>
                  </a:lnTo>
                  <a:close/>
                </a:path>
              </a:pathLst>
            </a:custGeom>
            <a:grpFill/>
            <a:ln w="13990" cap="flat">
              <a:noFill/>
              <a:prstDash val="solid"/>
              <a:miter/>
            </a:ln>
          </p:spPr>
          <p:txBody>
            <a:bodyPr rtlCol="0" anchor="ctr"/>
            <a:lstStyle/>
            <a:p>
              <a:endParaRPr lang="fr-CA"/>
            </a:p>
          </p:txBody>
        </p:sp>
        <p:sp>
          <p:nvSpPr>
            <p:cNvPr id="17" name="Forme libre : forme 16">
              <a:extLst>
                <a:ext uri="{FF2B5EF4-FFF2-40B4-BE49-F238E27FC236}">
                  <a16:creationId xmlns:a16="http://schemas.microsoft.com/office/drawing/2014/main" id="{23C5F947-8A44-01DD-DB86-DFAD566C395E}"/>
                </a:ext>
              </a:extLst>
            </p:cNvPr>
            <p:cNvSpPr/>
            <p:nvPr/>
          </p:nvSpPr>
          <p:spPr>
            <a:xfrm rot="1113967">
              <a:off x="4209408" y="1931284"/>
              <a:ext cx="83697" cy="172127"/>
            </a:xfrm>
            <a:custGeom>
              <a:avLst/>
              <a:gdLst>
                <a:gd name="connsiteX0" fmla="*/ 42205 w 83697"/>
                <a:gd name="connsiteY0" fmla="*/ 156524 h 172127"/>
                <a:gd name="connsiteX1" fmla="*/ 82855 w 83697"/>
                <a:gd name="connsiteY1" fmla="*/ 27014 h 172127"/>
                <a:gd name="connsiteX2" fmla="*/ 67879 w 83697"/>
                <a:gd name="connsiteY2" fmla="*/ 627 h 172127"/>
                <a:gd name="connsiteX3" fmla="*/ 41492 w 83697"/>
                <a:gd name="connsiteY3" fmla="*/ 15603 h 172127"/>
                <a:gd name="connsiteX4" fmla="*/ 842 w 83697"/>
                <a:gd name="connsiteY4" fmla="*/ 145113 h 172127"/>
                <a:gd name="connsiteX5" fmla="*/ 15818 w 83697"/>
                <a:gd name="connsiteY5" fmla="*/ 171500 h 172127"/>
                <a:gd name="connsiteX6" fmla="*/ 42205 w 83697"/>
                <a:gd name="connsiteY6" fmla="*/ 156524 h 172127"/>
                <a:gd name="connsiteX7" fmla="*/ 42205 w 83697"/>
                <a:gd name="connsiteY7" fmla="*/ 156524 h 172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697" h="172127">
                  <a:moveTo>
                    <a:pt x="42205" y="156524"/>
                  </a:moveTo>
                  <a:cubicBezTo>
                    <a:pt x="55755" y="113306"/>
                    <a:pt x="69305" y="70231"/>
                    <a:pt x="82855" y="27014"/>
                  </a:cubicBezTo>
                  <a:cubicBezTo>
                    <a:pt x="86279" y="16316"/>
                    <a:pt x="78862" y="3194"/>
                    <a:pt x="67879" y="627"/>
                  </a:cubicBezTo>
                  <a:cubicBezTo>
                    <a:pt x="56183" y="-2083"/>
                    <a:pt x="45201" y="4193"/>
                    <a:pt x="41492" y="15603"/>
                  </a:cubicBezTo>
                  <a:cubicBezTo>
                    <a:pt x="27942" y="58821"/>
                    <a:pt x="14392" y="101896"/>
                    <a:pt x="842" y="145113"/>
                  </a:cubicBezTo>
                  <a:cubicBezTo>
                    <a:pt x="-2581" y="155811"/>
                    <a:pt x="4836" y="168933"/>
                    <a:pt x="15818" y="171500"/>
                  </a:cubicBezTo>
                  <a:cubicBezTo>
                    <a:pt x="27514" y="174210"/>
                    <a:pt x="38497" y="167934"/>
                    <a:pt x="42205" y="156524"/>
                  </a:cubicBezTo>
                  <a:lnTo>
                    <a:pt x="42205" y="156524"/>
                  </a:lnTo>
                  <a:close/>
                </a:path>
              </a:pathLst>
            </a:custGeom>
            <a:grpFill/>
            <a:ln w="13990" cap="flat">
              <a:noFill/>
              <a:prstDash val="solid"/>
              <a:miter/>
            </a:ln>
          </p:spPr>
          <p:txBody>
            <a:bodyPr rtlCol="0" anchor="ctr"/>
            <a:lstStyle/>
            <a:p>
              <a:endParaRPr lang="fr-CA"/>
            </a:p>
          </p:txBody>
        </p:sp>
        <p:sp>
          <p:nvSpPr>
            <p:cNvPr id="18" name="Forme libre : forme 17">
              <a:extLst>
                <a:ext uri="{FF2B5EF4-FFF2-40B4-BE49-F238E27FC236}">
                  <a16:creationId xmlns:a16="http://schemas.microsoft.com/office/drawing/2014/main" id="{68EAB864-D55D-D2D7-CFA1-3DC2AE903979}"/>
                </a:ext>
              </a:extLst>
            </p:cNvPr>
            <p:cNvSpPr/>
            <p:nvPr/>
          </p:nvSpPr>
          <p:spPr>
            <a:xfrm rot="1665541">
              <a:off x="4219399" y="2071586"/>
              <a:ext cx="154682" cy="106160"/>
            </a:xfrm>
            <a:custGeom>
              <a:avLst/>
              <a:gdLst>
                <a:gd name="connsiteX0" fmla="*/ 32127 w 154682"/>
                <a:gd name="connsiteY0" fmla="*/ 103429 h 106160"/>
                <a:gd name="connsiteX1" fmla="*/ 144093 w 154682"/>
                <a:gd name="connsiteY1" fmla="*/ 39673 h 106160"/>
                <a:gd name="connsiteX2" fmla="*/ 151795 w 154682"/>
                <a:gd name="connsiteY2" fmla="*/ 10433 h 106160"/>
                <a:gd name="connsiteX3" fmla="*/ 122556 w 154682"/>
                <a:gd name="connsiteY3" fmla="*/ 2731 h 106160"/>
                <a:gd name="connsiteX4" fmla="*/ 10590 w 154682"/>
                <a:gd name="connsiteY4" fmla="*/ 66487 h 106160"/>
                <a:gd name="connsiteX5" fmla="*/ 2887 w 154682"/>
                <a:gd name="connsiteY5" fmla="*/ 95727 h 106160"/>
                <a:gd name="connsiteX6" fmla="*/ 32127 w 154682"/>
                <a:gd name="connsiteY6" fmla="*/ 103429 h 106160"/>
                <a:gd name="connsiteX7" fmla="*/ 32127 w 154682"/>
                <a:gd name="connsiteY7" fmla="*/ 103429 h 106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682" h="106160">
                  <a:moveTo>
                    <a:pt x="32127" y="103429"/>
                  </a:moveTo>
                  <a:cubicBezTo>
                    <a:pt x="69497" y="82177"/>
                    <a:pt x="106724" y="60925"/>
                    <a:pt x="144093" y="39673"/>
                  </a:cubicBezTo>
                  <a:cubicBezTo>
                    <a:pt x="153792" y="34110"/>
                    <a:pt x="157929" y="19989"/>
                    <a:pt x="151795" y="10433"/>
                  </a:cubicBezTo>
                  <a:cubicBezTo>
                    <a:pt x="145662" y="877"/>
                    <a:pt x="132968" y="-3117"/>
                    <a:pt x="122556" y="2731"/>
                  </a:cubicBezTo>
                  <a:cubicBezTo>
                    <a:pt x="85186" y="23983"/>
                    <a:pt x="47959" y="45235"/>
                    <a:pt x="10590" y="66487"/>
                  </a:cubicBezTo>
                  <a:cubicBezTo>
                    <a:pt x="891" y="72050"/>
                    <a:pt x="-3246" y="86171"/>
                    <a:pt x="2887" y="95727"/>
                  </a:cubicBezTo>
                  <a:cubicBezTo>
                    <a:pt x="9021" y="105283"/>
                    <a:pt x="21715" y="109277"/>
                    <a:pt x="32127" y="103429"/>
                  </a:cubicBezTo>
                  <a:lnTo>
                    <a:pt x="32127" y="103429"/>
                  </a:lnTo>
                  <a:close/>
                </a:path>
              </a:pathLst>
            </a:custGeom>
            <a:grpFill/>
            <a:ln w="13990" cap="flat">
              <a:noFill/>
              <a:prstDash val="solid"/>
              <a:miter/>
            </a:ln>
          </p:spPr>
          <p:txBody>
            <a:bodyPr rtlCol="0" anchor="ctr"/>
            <a:lstStyle/>
            <a:p>
              <a:endParaRPr lang="fr-CA"/>
            </a:p>
          </p:txBody>
        </p:sp>
        <p:sp>
          <p:nvSpPr>
            <p:cNvPr id="19" name="Forme libre : forme 18">
              <a:extLst>
                <a:ext uri="{FF2B5EF4-FFF2-40B4-BE49-F238E27FC236}">
                  <a16:creationId xmlns:a16="http://schemas.microsoft.com/office/drawing/2014/main" id="{29D248C9-CFB4-0C4B-7999-34E94D582BDB}"/>
                </a:ext>
              </a:extLst>
            </p:cNvPr>
            <p:cNvSpPr/>
            <p:nvPr/>
          </p:nvSpPr>
          <p:spPr>
            <a:xfrm>
              <a:off x="4041764" y="1972466"/>
              <a:ext cx="88188" cy="123018"/>
            </a:xfrm>
            <a:custGeom>
              <a:avLst/>
              <a:gdLst>
                <a:gd name="connsiteX0" fmla="*/ 85458 w 88188"/>
                <a:gd name="connsiteY0" fmla="*/ 90892 h 123018"/>
                <a:gd name="connsiteX1" fmla="*/ 39673 w 88188"/>
                <a:gd name="connsiteY1" fmla="*/ 10590 h 123018"/>
                <a:gd name="connsiteX2" fmla="*/ 10433 w 88188"/>
                <a:gd name="connsiteY2" fmla="*/ 2887 h 123018"/>
                <a:gd name="connsiteX3" fmla="*/ 2731 w 88188"/>
                <a:gd name="connsiteY3" fmla="*/ 32127 h 123018"/>
                <a:gd name="connsiteX4" fmla="*/ 48516 w 88188"/>
                <a:gd name="connsiteY4" fmla="*/ 112429 h 123018"/>
                <a:gd name="connsiteX5" fmla="*/ 77755 w 88188"/>
                <a:gd name="connsiteY5" fmla="*/ 120131 h 123018"/>
                <a:gd name="connsiteX6" fmla="*/ 85458 w 88188"/>
                <a:gd name="connsiteY6" fmla="*/ 90892 h 123018"/>
                <a:gd name="connsiteX7" fmla="*/ 85458 w 88188"/>
                <a:gd name="connsiteY7" fmla="*/ 90892 h 12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188" h="123018">
                  <a:moveTo>
                    <a:pt x="85458" y="90892"/>
                  </a:moveTo>
                  <a:lnTo>
                    <a:pt x="39673" y="10590"/>
                  </a:lnTo>
                  <a:cubicBezTo>
                    <a:pt x="34110" y="891"/>
                    <a:pt x="19989" y="-3246"/>
                    <a:pt x="10433" y="2887"/>
                  </a:cubicBezTo>
                  <a:cubicBezTo>
                    <a:pt x="877" y="9021"/>
                    <a:pt x="-3117" y="21715"/>
                    <a:pt x="2731" y="32127"/>
                  </a:cubicBezTo>
                  <a:lnTo>
                    <a:pt x="48516" y="112429"/>
                  </a:lnTo>
                  <a:cubicBezTo>
                    <a:pt x="54078" y="122128"/>
                    <a:pt x="68199" y="126264"/>
                    <a:pt x="77755" y="120131"/>
                  </a:cubicBezTo>
                  <a:cubicBezTo>
                    <a:pt x="87312" y="113998"/>
                    <a:pt x="91305" y="101304"/>
                    <a:pt x="85458" y="90892"/>
                  </a:cubicBezTo>
                  <a:lnTo>
                    <a:pt x="85458" y="90892"/>
                  </a:lnTo>
                  <a:close/>
                </a:path>
              </a:pathLst>
            </a:custGeom>
            <a:grpFill/>
            <a:ln w="13990" cap="flat">
              <a:noFill/>
              <a:prstDash val="solid"/>
              <a:miter/>
            </a:ln>
          </p:spPr>
          <p:txBody>
            <a:bodyPr rtlCol="0" anchor="ctr"/>
            <a:lstStyle/>
            <a:p>
              <a:endParaRPr lang="fr-CA"/>
            </a:p>
          </p:txBody>
        </p:sp>
        <p:sp>
          <p:nvSpPr>
            <p:cNvPr id="20" name="Forme libre : forme 19">
              <a:extLst>
                <a:ext uri="{FF2B5EF4-FFF2-40B4-BE49-F238E27FC236}">
                  <a16:creationId xmlns:a16="http://schemas.microsoft.com/office/drawing/2014/main" id="{06F5704D-DC78-C487-112F-2AE7B9C6E06F}"/>
                </a:ext>
              </a:extLst>
            </p:cNvPr>
            <p:cNvSpPr/>
            <p:nvPr/>
          </p:nvSpPr>
          <p:spPr>
            <a:xfrm>
              <a:off x="3952984" y="2088647"/>
              <a:ext cx="146507" cy="56681"/>
            </a:xfrm>
            <a:custGeom>
              <a:avLst/>
              <a:gdLst>
                <a:gd name="connsiteX0" fmla="*/ 131020 w 146507"/>
                <a:gd name="connsiteY0" fmla="*/ 14790 h 56681"/>
                <a:gd name="connsiteX1" fmla="*/ 26898 w 146507"/>
                <a:gd name="connsiteY1" fmla="*/ 527 h 56681"/>
                <a:gd name="connsiteX2" fmla="*/ 10353 w 146507"/>
                <a:gd name="connsiteY2" fmla="*/ 2667 h 56681"/>
                <a:gd name="connsiteX3" fmla="*/ 511 w 146507"/>
                <a:gd name="connsiteY3" fmla="*/ 15504 h 56681"/>
                <a:gd name="connsiteX4" fmla="*/ 15488 w 146507"/>
                <a:gd name="connsiteY4" fmla="*/ 41891 h 56681"/>
                <a:gd name="connsiteX5" fmla="*/ 119609 w 146507"/>
                <a:gd name="connsiteY5" fmla="*/ 56154 h 56681"/>
                <a:gd name="connsiteX6" fmla="*/ 136155 w 146507"/>
                <a:gd name="connsiteY6" fmla="*/ 54014 h 56681"/>
                <a:gd name="connsiteX7" fmla="*/ 145996 w 146507"/>
                <a:gd name="connsiteY7" fmla="*/ 41177 h 56681"/>
                <a:gd name="connsiteX8" fmla="*/ 131020 w 146507"/>
                <a:gd name="connsiteY8" fmla="*/ 14790 h 56681"/>
                <a:gd name="connsiteX9" fmla="*/ 131020 w 146507"/>
                <a:gd name="connsiteY9" fmla="*/ 14790 h 5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507" h="56681">
                  <a:moveTo>
                    <a:pt x="131020" y="14790"/>
                  </a:moveTo>
                  <a:cubicBezTo>
                    <a:pt x="96360" y="10084"/>
                    <a:pt x="61701" y="5377"/>
                    <a:pt x="26898" y="527"/>
                  </a:cubicBezTo>
                  <a:cubicBezTo>
                    <a:pt x="20908" y="-329"/>
                    <a:pt x="15773" y="-471"/>
                    <a:pt x="10353" y="2667"/>
                  </a:cubicBezTo>
                  <a:cubicBezTo>
                    <a:pt x="5931" y="5234"/>
                    <a:pt x="1652" y="10369"/>
                    <a:pt x="511" y="15504"/>
                  </a:cubicBezTo>
                  <a:cubicBezTo>
                    <a:pt x="-1771" y="25488"/>
                    <a:pt x="3649" y="40179"/>
                    <a:pt x="15488" y="41891"/>
                  </a:cubicBezTo>
                  <a:lnTo>
                    <a:pt x="119609" y="56154"/>
                  </a:lnTo>
                  <a:cubicBezTo>
                    <a:pt x="125600" y="57010"/>
                    <a:pt x="130735" y="57152"/>
                    <a:pt x="136155" y="54014"/>
                  </a:cubicBezTo>
                  <a:cubicBezTo>
                    <a:pt x="140576" y="51447"/>
                    <a:pt x="144855" y="46312"/>
                    <a:pt x="145996" y="41177"/>
                  </a:cubicBezTo>
                  <a:cubicBezTo>
                    <a:pt x="148278" y="31193"/>
                    <a:pt x="142858" y="16502"/>
                    <a:pt x="131020" y="14790"/>
                  </a:cubicBezTo>
                  <a:lnTo>
                    <a:pt x="131020" y="14790"/>
                  </a:lnTo>
                  <a:close/>
                </a:path>
              </a:pathLst>
            </a:custGeom>
            <a:grpFill/>
            <a:ln w="13990" cap="flat">
              <a:noFill/>
              <a:prstDash val="solid"/>
              <a:miter/>
            </a:ln>
          </p:spPr>
          <p:txBody>
            <a:bodyPr rtlCol="0" anchor="ctr"/>
            <a:lstStyle/>
            <a:p>
              <a:endParaRPr lang="fr-CA"/>
            </a:p>
          </p:txBody>
        </p:sp>
        <p:sp>
          <p:nvSpPr>
            <p:cNvPr id="21" name="Forme libre : forme 20">
              <a:extLst>
                <a:ext uri="{FF2B5EF4-FFF2-40B4-BE49-F238E27FC236}">
                  <a16:creationId xmlns:a16="http://schemas.microsoft.com/office/drawing/2014/main" id="{3AB704DF-7ADA-F71F-24D6-A4EFA94813CF}"/>
                </a:ext>
              </a:extLst>
            </p:cNvPr>
            <p:cNvSpPr/>
            <p:nvPr/>
          </p:nvSpPr>
          <p:spPr>
            <a:xfrm rot="19470481">
              <a:off x="4008897" y="2177580"/>
              <a:ext cx="143091" cy="72898"/>
            </a:xfrm>
            <a:custGeom>
              <a:avLst/>
              <a:gdLst>
                <a:gd name="connsiteX0" fmla="*/ 115833 w 143091"/>
                <a:gd name="connsiteY0" fmla="*/ 862 h 72898"/>
                <a:gd name="connsiteX1" fmla="*/ 15848 w 143091"/>
                <a:gd name="connsiteY1" fmla="*/ 30672 h 72898"/>
                <a:gd name="connsiteX2" fmla="*/ 872 w 143091"/>
                <a:gd name="connsiteY2" fmla="*/ 57059 h 72898"/>
                <a:gd name="connsiteX3" fmla="*/ 27259 w 143091"/>
                <a:gd name="connsiteY3" fmla="*/ 72036 h 72898"/>
                <a:gd name="connsiteX4" fmla="*/ 127244 w 143091"/>
                <a:gd name="connsiteY4" fmla="*/ 42226 h 72898"/>
                <a:gd name="connsiteX5" fmla="*/ 142220 w 143091"/>
                <a:gd name="connsiteY5" fmla="*/ 15839 h 72898"/>
                <a:gd name="connsiteX6" fmla="*/ 115833 w 143091"/>
                <a:gd name="connsiteY6" fmla="*/ 862 h 72898"/>
                <a:gd name="connsiteX7" fmla="*/ 115833 w 143091"/>
                <a:gd name="connsiteY7" fmla="*/ 862 h 7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91" h="72898">
                  <a:moveTo>
                    <a:pt x="115833" y="862"/>
                  </a:moveTo>
                  <a:cubicBezTo>
                    <a:pt x="82457" y="10847"/>
                    <a:pt x="49081" y="20831"/>
                    <a:pt x="15848" y="30672"/>
                  </a:cubicBezTo>
                  <a:cubicBezTo>
                    <a:pt x="5151" y="33810"/>
                    <a:pt x="-2694" y="45791"/>
                    <a:pt x="872" y="57059"/>
                  </a:cubicBezTo>
                  <a:cubicBezTo>
                    <a:pt x="4437" y="68327"/>
                    <a:pt x="15705" y="75459"/>
                    <a:pt x="27259" y="72036"/>
                  </a:cubicBezTo>
                  <a:cubicBezTo>
                    <a:pt x="60635" y="62052"/>
                    <a:pt x="94010" y="52067"/>
                    <a:pt x="127244" y="42226"/>
                  </a:cubicBezTo>
                  <a:cubicBezTo>
                    <a:pt x="137941" y="39088"/>
                    <a:pt x="145786" y="27107"/>
                    <a:pt x="142220" y="15839"/>
                  </a:cubicBezTo>
                  <a:cubicBezTo>
                    <a:pt x="138654" y="4571"/>
                    <a:pt x="127386" y="-2561"/>
                    <a:pt x="115833" y="862"/>
                  </a:cubicBezTo>
                  <a:lnTo>
                    <a:pt x="115833" y="862"/>
                  </a:lnTo>
                  <a:close/>
                </a:path>
              </a:pathLst>
            </a:custGeom>
            <a:grpFill/>
            <a:ln w="13990" cap="flat">
              <a:noFill/>
              <a:prstDash val="solid"/>
              <a:miter/>
            </a:ln>
          </p:spPr>
          <p:txBody>
            <a:bodyPr rtlCol="0" anchor="ctr"/>
            <a:lstStyle/>
            <a:p>
              <a:endParaRPr lang="fr-CA"/>
            </a:p>
          </p:txBody>
        </p:sp>
        <p:sp>
          <p:nvSpPr>
            <p:cNvPr id="22" name="Forme libre : forme 21">
              <a:extLst>
                <a:ext uri="{FF2B5EF4-FFF2-40B4-BE49-F238E27FC236}">
                  <a16:creationId xmlns:a16="http://schemas.microsoft.com/office/drawing/2014/main" id="{84951264-E2F8-BA2D-8F22-FC69E30E16B4}"/>
                </a:ext>
              </a:extLst>
            </p:cNvPr>
            <p:cNvSpPr/>
            <p:nvPr/>
          </p:nvSpPr>
          <p:spPr>
            <a:xfrm rot="19645284">
              <a:off x="4222460" y="2136889"/>
              <a:ext cx="45719" cy="185584"/>
            </a:xfrm>
            <a:custGeom>
              <a:avLst/>
              <a:gdLst>
                <a:gd name="connsiteX0" fmla="*/ 43646 w 43646"/>
                <a:gd name="connsiteY0" fmla="*/ 213485 h 234130"/>
                <a:gd name="connsiteX1" fmla="*/ 42790 w 43646"/>
                <a:gd name="connsiteY1" fmla="*/ 20646 h 234130"/>
                <a:gd name="connsiteX2" fmla="*/ 0 w 43646"/>
                <a:gd name="connsiteY2" fmla="*/ 20646 h 234130"/>
                <a:gd name="connsiteX3" fmla="*/ 856 w 43646"/>
                <a:gd name="connsiteY3" fmla="*/ 213485 h 234130"/>
                <a:gd name="connsiteX4" fmla="*/ 43646 w 43646"/>
                <a:gd name="connsiteY4" fmla="*/ 213485 h 234130"/>
                <a:gd name="connsiteX5" fmla="*/ 43646 w 43646"/>
                <a:gd name="connsiteY5" fmla="*/ 213485 h 2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46" h="234130">
                  <a:moveTo>
                    <a:pt x="43646" y="213485"/>
                  </a:moveTo>
                  <a:lnTo>
                    <a:pt x="42790" y="20646"/>
                  </a:lnTo>
                  <a:cubicBezTo>
                    <a:pt x="42790" y="-6882"/>
                    <a:pt x="-142" y="-6882"/>
                    <a:pt x="0" y="20646"/>
                  </a:cubicBezTo>
                  <a:lnTo>
                    <a:pt x="856" y="213485"/>
                  </a:lnTo>
                  <a:cubicBezTo>
                    <a:pt x="856" y="241013"/>
                    <a:pt x="43788" y="241013"/>
                    <a:pt x="43646" y="213485"/>
                  </a:cubicBezTo>
                  <a:lnTo>
                    <a:pt x="43646" y="213485"/>
                  </a:lnTo>
                  <a:close/>
                </a:path>
              </a:pathLst>
            </a:custGeom>
            <a:grpFill/>
            <a:ln w="13990" cap="flat">
              <a:noFill/>
              <a:prstDash val="solid"/>
              <a:miter/>
            </a:ln>
          </p:spPr>
          <p:txBody>
            <a:bodyPr rtlCol="0" anchor="ctr"/>
            <a:lstStyle/>
            <a:p>
              <a:endParaRPr lang="fr-CA"/>
            </a:p>
          </p:txBody>
        </p:sp>
        <p:sp>
          <p:nvSpPr>
            <p:cNvPr id="23" name="Forme libre : forme 22">
              <a:extLst>
                <a:ext uri="{FF2B5EF4-FFF2-40B4-BE49-F238E27FC236}">
                  <a16:creationId xmlns:a16="http://schemas.microsoft.com/office/drawing/2014/main" id="{AFDE8399-01DA-5A34-D558-BD2E5934A6A7}"/>
                </a:ext>
              </a:extLst>
            </p:cNvPr>
            <p:cNvSpPr/>
            <p:nvPr/>
          </p:nvSpPr>
          <p:spPr>
            <a:xfrm rot="17218152">
              <a:off x="4089103" y="2210243"/>
              <a:ext cx="143091" cy="72898"/>
            </a:xfrm>
            <a:custGeom>
              <a:avLst/>
              <a:gdLst>
                <a:gd name="connsiteX0" fmla="*/ 115833 w 143091"/>
                <a:gd name="connsiteY0" fmla="*/ 862 h 72898"/>
                <a:gd name="connsiteX1" fmla="*/ 15848 w 143091"/>
                <a:gd name="connsiteY1" fmla="*/ 30672 h 72898"/>
                <a:gd name="connsiteX2" fmla="*/ 872 w 143091"/>
                <a:gd name="connsiteY2" fmla="*/ 57059 h 72898"/>
                <a:gd name="connsiteX3" fmla="*/ 27259 w 143091"/>
                <a:gd name="connsiteY3" fmla="*/ 72036 h 72898"/>
                <a:gd name="connsiteX4" fmla="*/ 127244 w 143091"/>
                <a:gd name="connsiteY4" fmla="*/ 42226 h 72898"/>
                <a:gd name="connsiteX5" fmla="*/ 142220 w 143091"/>
                <a:gd name="connsiteY5" fmla="*/ 15839 h 72898"/>
                <a:gd name="connsiteX6" fmla="*/ 115833 w 143091"/>
                <a:gd name="connsiteY6" fmla="*/ 862 h 72898"/>
                <a:gd name="connsiteX7" fmla="*/ 115833 w 143091"/>
                <a:gd name="connsiteY7" fmla="*/ 862 h 7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91" h="72898">
                  <a:moveTo>
                    <a:pt x="115833" y="862"/>
                  </a:moveTo>
                  <a:cubicBezTo>
                    <a:pt x="82457" y="10847"/>
                    <a:pt x="49081" y="20831"/>
                    <a:pt x="15848" y="30672"/>
                  </a:cubicBezTo>
                  <a:cubicBezTo>
                    <a:pt x="5151" y="33810"/>
                    <a:pt x="-2694" y="45791"/>
                    <a:pt x="872" y="57059"/>
                  </a:cubicBezTo>
                  <a:cubicBezTo>
                    <a:pt x="4437" y="68327"/>
                    <a:pt x="15705" y="75459"/>
                    <a:pt x="27259" y="72036"/>
                  </a:cubicBezTo>
                  <a:cubicBezTo>
                    <a:pt x="60635" y="62052"/>
                    <a:pt x="94010" y="52067"/>
                    <a:pt x="127244" y="42226"/>
                  </a:cubicBezTo>
                  <a:cubicBezTo>
                    <a:pt x="137941" y="39088"/>
                    <a:pt x="145786" y="27107"/>
                    <a:pt x="142220" y="15839"/>
                  </a:cubicBezTo>
                  <a:cubicBezTo>
                    <a:pt x="138654" y="4571"/>
                    <a:pt x="127386" y="-2561"/>
                    <a:pt x="115833" y="862"/>
                  </a:cubicBezTo>
                  <a:lnTo>
                    <a:pt x="115833" y="862"/>
                  </a:lnTo>
                  <a:close/>
                </a:path>
              </a:pathLst>
            </a:custGeom>
            <a:grpFill/>
            <a:ln w="13990" cap="flat">
              <a:noFill/>
              <a:prstDash val="solid"/>
              <a:miter/>
            </a:ln>
          </p:spPr>
          <p:txBody>
            <a:bodyPr rtlCol="0" anchor="ctr"/>
            <a:lstStyle/>
            <a:p>
              <a:endParaRPr lang="fr-CA"/>
            </a:p>
          </p:txBody>
        </p:sp>
      </p:grpSp>
    </p:spTree>
    <p:extLst>
      <p:ext uri="{BB962C8B-B14F-4D97-AF65-F5344CB8AC3E}">
        <p14:creationId xmlns:p14="http://schemas.microsoft.com/office/powerpoint/2010/main" val="20499813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22.xml"/><Relationship Id="rId7"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6340F317-FB3A-FA34-4126-6B966C6D0C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A281E4A4-A194-6CF0-25EE-D5D7C79F67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4" name="Espace réservé de la date 3">
            <a:extLst>
              <a:ext uri="{FF2B5EF4-FFF2-40B4-BE49-F238E27FC236}">
                <a16:creationId xmlns:a16="http://schemas.microsoft.com/office/drawing/2014/main" id="{AFBF6C21-F8E8-0859-ACA2-76FF38CF31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173DCC-0EFD-4BC5-98C2-8072D4F1116F}"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21F1FBCB-5BCF-9F00-AD2D-5411E0E3BA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B483D9F7-8205-ACAF-F624-0D10FE11631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78ABA5-5484-49AE-B20E-9F6BBE4717A5}" type="slidenum">
              <a:rPr lang="fr-CA" smtClean="0"/>
              <a:t>‹N°›</a:t>
            </a:fld>
            <a:endParaRPr lang="fr-CA"/>
          </a:p>
        </p:txBody>
      </p:sp>
    </p:spTree>
    <p:extLst>
      <p:ext uri="{BB962C8B-B14F-4D97-AF65-F5344CB8AC3E}">
        <p14:creationId xmlns:p14="http://schemas.microsoft.com/office/powerpoint/2010/main" val="2850351615"/>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4" r:id="rId4"/>
    <p:sldLayoutId id="2147483774" r:id="rId5"/>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ptos"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ptos"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DF0ECE77-948A-C8BB-8888-5BC45202AD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40A414AB-1D28-400F-4D6F-32492D5342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070A3D4-2A92-C65D-1E1D-6DA18BA8CE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9660E8-1A6B-4163-A842-7A145D9F1469}"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882361F5-9BF4-BB93-1CC8-930F1F0F57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B10AD0BD-5C47-B528-BC6F-B822456971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58C41C-673F-4EFF-AB29-14469EDC1454}" type="slidenum">
              <a:rPr lang="fr-CA" smtClean="0"/>
              <a:t>‹N°›</a:t>
            </a:fld>
            <a:endParaRPr lang="fr-CA"/>
          </a:p>
        </p:txBody>
      </p:sp>
    </p:spTree>
    <p:extLst>
      <p:ext uri="{BB962C8B-B14F-4D97-AF65-F5344CB8AC3E}">
        <p14:creationId xmlns:p14="http://schemas.microsoft.com/office/powerpoint/2010/main" val="78174710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12" r:id="rId3"/>
    <p:sldLayoutId id="2147483708" r:id="rId4"/>
    <p:sldLayoutId id="2147483713" r:id="rId5"/>
    <p:sldLayoutId id="2147483709" r:id="rId6"/>
    <p:sldLayoutId id="2147483714" r:id="rId7"/>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ptos"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ptos"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24F2AE50-3FF6-7860-E0AE-FE74A0FCAFB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03B69BBD-A303-D476-7C06-9B24C2365A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4" name="Espace réservé de la date 3">
            <a:extLst>
              <a:ext uri="{FF2B5EF4-FFF2-40B4-BE49-F238E27FC236}">
                <a16:creationId xmlns:a16="http://schemas.microsoft.com/office/drawing/2014/main" id="{9C5B6304-EE27-B889-D0E7-3AC13AC262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4934EA-7B5F-4A8D-9DFE-2D611824E1CD}"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B3FAA8D5-3C4B-3FD1-F343-1AACBB0D94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7C0167CC-B534-2AAE-96EB-177FC1BB96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FE94EB-0976-4A7D-A387-CFB7C0D0CC74}" type="slidenum">
              <a:rPr lang="fr-CA" smtClean="0"/>
              <a:t>‹N°›</a:t>
            </a:fld>
            <a:endParaRPr lang="fr-CA"/>
          </a:p>
        </p:txBody>
      </p:sp>
    </p:spTree>
    <p:extLst>
      <p:ext uri="{BB962C8B-B14F-4D97-AF65-F5344CB8AC3E}">
        <p14:creationId xmlns:p14="http://schemas.microsoft.com/office/powerpoint/2010/main" val="2532891818"/>
      </p:ext>
    </p:extLst>
  </p:cSld>
  <p:clrMap bg1="lt1" tx1="dk1" bg2="lt2" tx2="dk2" accent1="accent1" accent2="accent2" accent3="accent3" accent4="accent4" accent5="accent5" accent6="accent6" hlink="hlink" folHlink="folHlink"/>
  <p:sldLayoutIdLst>
    <p:sldLayoutId id="2147483736" r:id="rId1"/>
    <p:sldLayoutId id="2147483744" r:id="rId2"/>
    <p:sldLayoutId id="2147483748" r:id="rId3"/>
    <p:sldLayoutId id="2147483749" r:id="rId4"/>
    <p:sldLayoutId id="2147483743" r:id="rId5"/>
    <p:sldLayoutId id="2147483747" r:id="rId6"/>
    <p:sldLayoutId id="2147483775" r:id="rId7"/>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337292C1-BF18-0DDC-BF11-D8EDDF419B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6FA9CC1D-1CBC-A8F1-4FD8-B3FD757FF7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05798CD2-A2CA-00EF-2296-7AB3E3C55A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F8F666-31D8-4393-86DF-286A2A811B62}"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E1DEC164-2E24-C966-898A-2CF1B90144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F35B723E-EF16-C594-2F12-5D8F97E87A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B5D152-FD49-49F4-9CC8-2F6489B505BA}" type="slidenum">
              <a:rPr lang="fr-CA" smtClean="0"/>
              <a:t>‹N°›</a:t>
            </a:fld>
            <a:endParaRPr lang="fr-CA"/>
          </a:p>
        </p:txBody>
      </p:sp>
      <p:sp>
        <p:nvSpPr>
          <p:cNvPr id="7" name="Espace réservé du contenu 9">
            <a:extLst>
              <a:ext uri="{FF2B5EF4-FFF2-40B4-BE49-F238E27FC236}">
                <a16:creationId xmlns:a16="http://schemas.microsoft.com/office/drawing/2014/main" id="{5B6D098B-71F7-8614-3951-8DD43C1B64F9}"/>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969696"/>
                </a:solidFill>
                <a:latin typeface="Aptos" panose="020B0004020202020204" pitchFamily="34" charset="0"/>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DFA323C5-87CB-9D7C-FD25-E0E2F8AEEDD9}"/>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Tree>
    <p:extLst>
      <p:ext uri="{BB962C8B-B14F-4D97-AF65-F5344CB8AC3E}">
        <p14:creationId xmlns:p14="http://schemas.microsoft.com/office/powerpoint/2010/main" val="504856512"/>
      </p:ext>
    </p:extLst>
  </p:cSld>
  <p:clrMap bg1="lt1" tx1="dk1" bg2="lt2" tx2="dk2" accent1="accent1" accent2="accent2" accent3="accent3" accent4="accent4" accent5="accent5" accent6="accent6" hlink="hlink" folHlink="folHlink"/>
  <p:sldLayoutIdLst>
    <p:sldLayoutId id="2147483756" r:id="rId1"/>
    <p:sldLayoutId id="2147483759" r:id="rId2"/>
    <p:sldLayoutId id="2147483760" r:id="rId3"/>
    <p:sldLayoutId id="2147483761" r:id="rId4"/>
    <p:sldLayoutId id="2147483762" r:id="rId5"/>
    <p:sldLayoutId id="2147483763" r:id="rId6"/>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ptos"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FC63668-1C09-3A2E-F93B-936183B705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1FD93211-DC5A-ECE7-C49A-886A63F7D8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B63205EA-8E48-FE96-4089-54A6361425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AFF964-545E-482D-AB69-182DD19FDCC0}" type="datetimeFigureOut">
              <a:rPr lang="fr-CA" smtClean="0"/>
              <a:t>2025-06-05</a:t>
            </a:fld>
            <a:endParaRPr lang="fr-CA"/>
          </a:p>
        </p:txBody>
      </p:sp>
      <p:sp>
        <p:nvSpPr>
          <p:cNvPr id="5" name="Espace réservé du pied de page 4">
            <a:extLst>
              <a:ext uri="{FF2B5EF4-FFF2-40B4-BE49-F238E27FC236}">
                <a16:creationId xmlns:a16="http://schemas.microsoft.com/office/drawing/2014/main" id="{515E8F9F-127C-DDE9-5FA0-95AA02B5F3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6ECA038E-159F-90BC-2D60-16EE5C7707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F2F980-2C14-4897-8686-0602B80ABC95}" type="slidenum">
              <a:rPr lang="fr-CA" smtClean="0"/>
              <a:t>‹N°›</a:t>
            </a:fld>
            <a:endParaRPr lang="fr-CA"/>
          </a:p>
        </p:txBody>
      </p:sp>
    </p:spTree>
    <p:extLst>
      <p:ext uri="{BB962C8B-B14F-4D97-AF65-F5344CB8AC3E}">
        <p14:creationId xmlns:p14="http://schemas.microsoft.com/office/powerpoint/2010/main" val="3787006935"/>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ptos"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ptos"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image" Target="../media/image23.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notesSlide" Target="../notesSlides/notesSlide1.xml"/><Relationship Id="rId5" Type="http://schemas.openxmlformats.org/officeDocument/2006/relationships/slideLayout" Target="../slideLayouts/slideLayout3.xml"/><Relationship Id="rId4" Type="http://schemas.openxmlformats.org/officeDocument/2006/relationships/tags" Target="../tags/tag19.xml"/></Relationships>
</file>

<file path=ppt/slides/_rels/slide10.xml.rels><?xml version="1.0" encoding="UTF-8" standalone="yes"?>
<Relationships xmlns="http://schemas.openxmlformats.org/package/2006/relationships"><Relationship Id="rId3" Type="http://schemas.openxmlformats.org/officeDocument/2006/relationships/tags" Target="../tags/tag78.xml"/><Relationship Id="rId7" Type="http://schemas.openxmlformats.org/officeDocument/2006/relationships/notesSlide" Target="../notesSlides/notesSlide8.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slideLayout" Target="../slideLayouts/slideLayout15.xml"/><Relationship Id="rId5" Type="http://schemas.openxmlformats.org/officeDocument/2006/relationships/tags" Target="../tags/tag80.xml"/><Relationship Id="rId4" Type="http://schemas.openxmlformats.org/officeDocument/2006/relationships/tags" Target="../tags/tag79.xml"/></Relationships>
</file>

<file path=ppt/slides/_rels/slide11.xml.rels><?xml version="1.0" encoding="UTF-8" standalone="yes"?>
<Relationships xmlns="http://schemas.openxmlformats.org/package/2006/relationships"><Relationship Id="rId3" Type="http://schemas.openxmlformats.org/officeDocument/2006/relationships/tags" Target="../tags/tag83.xml"/><Relationship Id="rId7" Type="http://schemas.openxmlformats.org/officeDocument/2006/relationships/image" Target="../media/image29.png"/><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hyperlink" Target="https://equilibre.ca/images/equilibre/librairy/etre-ou-paraitre" TargetMode="External"/><Relationship Id="rId5" Type="http://schemas.openxmlformats.org/officeDocument/2006/relationships/notesSlide" Target="../notesSlides/notesSlide9.xml"/><Relationship Id="rId4"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slideLayout" Target="../slideLayouts/slideLayout15.xml"/><Relationship Id="rId5" Type="http://schemas.openxmlformats.org/officeDocument/2006/relationships/tags" Target="../tags/tag24.xml"/><Relationship Id="rId4" Type="http://schemas.openxmlformats.org/officeDocument/2006/relationships/tags" Target="../tags/tag23.xml"/></Relationships>
</file>

<file path=ppt/slides/_rels/slide3.xml.rels><?xml version="1.0" encoding="UTF-8" standalone="yes"?>
<Relationships xmlns="http://schemas.openxmlformats.org/package/2006/relationships"><Relationship Id="rId8" Type="http://schemas.openxmlformats.org/officeDocument/2006/relationships/hyperlink" Target="https://www.teljeunes.com/" TargetMode="External"/><Relationship Id="rId3" Type="http://schemas.openxmlformats.org/officeDocument/2006/relationships/tags" Target="../tags/tag27.xml"/><Relationship Id="rId7" Type="http://schemas.openxmlformats.org/officeDocument/2006/relationships/hyperlink" Target="https://jeunessejecoute.ca/" TargetMode="Externa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hyperlink" Target="https://anebquebec.com/" TargetMode="External"/><Relationship Id="rId5" Type="http://schemas.openxmlformats.org/officeDocument/2006/relationships/slideLayout" Target="../slideLayouts/slideLayout15.xml"/><Relationship Id="rId4" Type="http://schemas.openxmlformats.org/officeDocument/2006/relationships/tags" Target="../tags/tag28.xml"/></Relationships>
</file>

<file path=ppt/slides/_rels/slide4.xml.rels><?xml version="1.0" encoding="UTF-8" standalone="yes"?>
<Relationships xmlns="http://schemas.openxmlformats.org/package/2006/relationships"><Relationship Id="rId8" Type="http://schemas.openxmlformats.org/officeDocument/2006/relationships/hyperlink" Target="https://www.youtube.com/watch?v=xcAOpNgrawE&amp;ab_channel=Organisme%C3%89quiLibre" TargetMode="External"/><Relationship Id="rId3" Type="http://schemas.openxmlformats.org/officeDocument/2006/relationships/tags" Target="../tags/tag31.xml"/><Relationship Id="rId7" Type="http://schemas.openxmlformats.org/officeDocument/2006/relationships/notesSlide" Target="../notesSlides/notesSlide2.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slideLayout" Target="../slideLayouts/slideLayout15.xml"/><Relationship Id="rId5" Type="http://schemas.openxmlformats.org/officeDocument/2006/relationships/tags" Target="../tags/tag33.xml"/><Relationship Id="rId4" Type="http://schemas.openxmlformats.org/officeDocument/2006/relationships/tags" Target="../tags/tag32.xml"/><Relationship Id="rId9" Type="http://schemas.openxmlformats.org/officeDocument/2006/relationships/image" Target="../media/image24.jpeg"/></Relationships>
</file>

<file path=ppt/slides/_rels/slide5.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tags" Target="../tags/tag46.xml"/><Relationship Id="rId18" Type="http://schemas.openxmlformats.org/officeDocument/2006/relationships/tags" Target="../tags/tag51.xml"/><Relationship Id="rId26" Type="http://schemas.microsoft.com/office/2018/10/relationships/comments" Target="../comments/modernComment_143_EACCCB90.xml"/><Relationship Id="rId3" Type="http://schemas.openxmlformats.org/officeDocument/2006/relationships/tags" Target="../tags/tag36.xml"/><Relationship Id="rId21" Type="http://schemas.openxmlformats.org/officeDocument/2006/relationships/tags" Target="../tags/tag54.xml"/><Relationship Id="rId7" Type="http://schemas.openxmlformats.org/officeDocument/2006/relationships/tags" Target="../tags/tag40.xml"/><Relationship Id="rId12" Type="http://schemas.openxmlformats.org/officeDocument/2006/relationships/tags" Target="../tags/tag45.xml"/><Relationship Id="rId17" Type="http://schemas.openxmlformats.org/officeDocument/2006/relationships/tags" Target="../tags/tag50.xml"/><Relationship Id="rId25" Type="http://schemas.openxmlformats.org/officeDocument/2006/relationships/notesSlide" Target="../notesSlides/notesSlide3.xml"/><Relationship Id="rId2" Type="http://schemas.openxmlformats.org/officeDocument/2006/relationships/tags" Target="../tags/tag35.xml"/><Relationship Id="rId16" Type="http://schemas.openxmlformats.org/officeDocument/2006/relationships/tags" Target="../tags/tag49.xml"/><Relationship Id="rId20" Type="http://schemas.openxmlformats.org/officeDocument/2006/relationships/tags" Target="../tags/tag53.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tags" Target="../tags/tag44.xml"/><Relationship Id="rId24" Type="http://schemas.openxmlformats.org/officeDocument/2006/relationships/slideLayout" Target="../slideLayouts/slideLayout15.xml"/><Relationship Id="rId5" Type="http://schemas.openxmlformats.org/officeDocument/2006/relationships/tags" Target="../tags/tag38.xml"/><Relationship Id="rId15" Type="http://schemas.openxmlformats.org/officeDocument/2006/relationships/tags" Target="../tags/tag48.xml"/><Relationship Id="rId23" Type="http://schemas.openxmlformats.org/officeDocument/2006/relationships/tags" Target="../tags/tag56.xml"/><Relationship Id="rId10" Type="http://schemas.openxmlformats.org/officeDocument/2006/relationships/tags" Target="../tags/tag43.xml"/><Relationship Id="rId19" Type="http://schemas.openxmlformats.org/officeDocument/2006/relationships/tags" Target="../tags/tag52.xml"/><Relationship Id="rId4" Type="http://schemas.openxmlformats.org/officeDocument/2006/relationships/tags" Target="../tags/tag37.xml"/><Relationship Id="rId9" Type="http://schemas.openxmlformats.org/officeDocument/2006/relationships/tags" Target="../tags/tag42.xml"/><Relationship Id="rId14" Type="http://schemas.openxmlformats.org/officeDocument/2006/relationships/tags" Target="../tags/tag47.xml"/><Relationship Id="rId22" Type="http://schemas.openxmlformats.org/officeDocument/2006/relationships/tags" Target="../tags/tag5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58.xml"/><Relationship Id="rId1" Type="http://schemas.openxmlformats.org/officeDocument/2006/relationships/tags" Target="../tags/tag57.xml"/><Relationship Id="rId5" Type="http://schemas.openxmlformats.org/officeDocument/2006/relationships/image" Target="../media/image25.png"/><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60.xml"/><Relationship Id="rId1" Type="http://schemas.openxmlformats.org/officeDocument/2006/relationships/tags" Target="../tags/tag59.xml"/><Relationship Id="rId5" Type="http://schemas.openxmlformats.org/officeDocument/2006/relationships/image" Target="../media/image26.png"/><Relationship Id="rId4"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63.xml"/><Relationship Id="rId7" Type="http://schemas.openxmlformats.org/officeDocument/2006/relationships/slideLayout" Target="../slideLayouts/slideLayout3.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s>
</file>

<file path=ppt/slides/_rels/slide9.xml.rels><?xml version="1.0" encoding="UTF-8" standalone="yes"?>
<Relationships xmlns="http://schemas.openxmlformats.org/package/2006/relationships"><Relationship Id="rId8" Type="http://schemas.openxmlformats.org/officeDocument/2006/relationships/tags" Target="../tags/tag74.xml"/><Relationship Id="rId13" Type="http://schemas.openxmlformats.org/officeDocument/2006/relationships/image" Target="../media/image28.svg"/><Relationship Id="rId3" Type="http://schemas.openxmlformats.org/officeDocument/2006/relationships/tags" Target="../tags/tag69.xml"/><Relationship Id="rId7" Type="http://schemas.openxmlformats.org/officeDocument/2006/relationships/tags" Target="../tags/tag73.xml"/><Relationship Id="rId12" Type="http://schemas.openxmlformats.org/officeDocument/2006/relationships/image" Target="../media/image27.png"/><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tags" Target="../tags/tag72.xml"/><Relationship Id="rId11" Type="http://schemas.openxmlformats.org/officeDocument/2006/relationships/notesSlide" Target="../notesSlides/notesSlide7.xml"/><Relationship Id="rId5" Type="http://schemas.openxmlformats.org/officeDocument/2006/relationships/tags" Target="../tags/tag71.xml"/><Relationship Id="rId10" Type="http://schemas.openxmlformats.org/officeDocument/2006/relationships/slideLayout" Target="../slideLayouts/slideLayout15.xml"/><Relationship Id="rId4" Type="http://schemas.openxmlformats.org/officeDocument/2006/relationships/tags" Target="../tags/tag70.xml"/><Relationship Id="rId9" Type="http://schemas.openxmlformats.org/officeDocument/2006/relationships/tags" Target="../tags/tag7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10EECAEE-FD3F-8D2E-FE60-D2B0D487758D}"/>
              </a:ext>
            </a:extLst>
          </p:cNvPr>
          <p:cNvSpPr>
            <a:spLocks noGrp="1"/>
          </p:cNvSpPr>
          <p:nvPr>
            <p:ph type="body" sz="quarter" idx="13"/>
            <p:custDataLst>
              <p:tags r:id="rId1"/>
            </p:custDataLst>
          </p:nvPr>
        </p:nvSpPr>
        <p:spPr/>
        <p:txBody>
          <a:bodyPr/>
          <a:lstStyle/>
          <a:p>
            <a:endParaRPr lang="fr-CA"/>
          </a:p>
        </p:txBody>
      </p:sp>
      <p:sp>
        <p:nvSpPr>
          <p:cNvPr id="5" name="Titre 1">
            <a:extLst>
              <a:ext uri="{FF2B5EF4-FFF2-40B4-BE49-F238E27FC236}">
                <a16:creationId xmlns:a16="http://schemas.microsoft.com/office/drawing/2014/main" id="{BD3FCCEF-DF57-9C43-A485-C5956B950D0E}"/>
              </a:ext>
            </a:extLst>
          </p:cNvPr>
          <p:cNvSpPr txBox="1">
            <a:spLocks/>
          </p:cNvSpPr>
          <p:nvPr>
            <p:custDataLst>
              <p:tags r:id="rId2"/>
            </p:custDataLst>
          </p:nvPr>
        </p:nvSpPr>
        <p:spPr>
          <a:xfrm>
            <a:off x="1382596" y="2519489"/>
            <a:ext cx="9426805" cy="287972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rgbClr val="4AA3AB"/>
                </a:solidFill>
                <a:latin typeface="Montserrat Black" panose="00000A00000000000000" pitchFamily="2" charset="0"/>
                <a:ea typeface="+mj-ea"/>
                <a:cs typeface="+mj-cs"/>
              </a:defRPr>
            </a:lvl1pPr>
          </a:lstStyle>
          <a:p>
            <a:r>
              <a:rPr lang="fr-CA" sz="5400" dirty="0">
                <a:solidFill>
                  <a:srgbClr val="006280"/>
                </a:solidFill>
                <a:latin typeface="Montserrat Black"/>
              </a:rPr>
              <a:t>Être au-delà du paraître</a:t>
            </a:r>
            <a:endParaRPr lang="fr-CA" sz="5400" dirty="0">
              <a:solidFill>
                <a:srgbClr val="006280"/>
              </a:solidFill>
            </a:endParaRPr>
          </a:p>
        </p:txBody>
      </p:sp>
      <p:pic>
        <p:nvPicPr>
          <p:cNvPr id="9" name="Image 8" descr="Une image contenant cercle, Police, logo, texte&#10;&#10;Description générée automatiquement">
            <a:extLst>
              <a:ext uri="{FF2B5EF4-FFF2-40B4-BE49-F238E27FC236}">
                <a16:creationId xmlns:a16="http://schemas.microsoft.com/office/drawing/2014/main" id="{60C3711E-8E3F-5F21-C8C1-F75C2C50C6B2}"/>
              </a:ext>
            </a:extLst>
          </p:cNvPr>
          <p:cNvPicPr>
            <a:picLocks noChangeAspect="1"/>
          </p:cNvPicPr>
          <p:nvPr>
            <p:custDataLst>
              <p:tags r:id="rId3"/>
            </p:custDataLst>
          </p:nvPr>
        </p:nvPicPr>
        <p:blipFill>
          <a:blip r:embed="rId7">
            <a:extLst>
              <a:ext uri="{28A0092B-C50C-407E-A947-70E740481C1C}">
                <a14:useLocalDpi xmlns:a14="http://schemas.microsoft.com/office/drawing/2010/main" val="0"/>
              </a:ext>
            </a:extLst>
          </a:blip>
          <a:stretch>
            <a:fillRect/>
          </a:stretch>
        </p:blipFill>
        <p:spPr>
          <a:xfrm>
            <a:off x="3437095" y="-708342"/>
            <a:ext cx="5317805" cy="5316918"/>
          </a:xfrm>
          <a:prstGeom prst="rect">
            <a:avLst/>
          </a:prstGeom>
        </p:spPr>
      </p:pic>
      <p:sp>
        <p:nvSpPr>
          <p:cNvPr id="2" name="ZoneTexte 1">
            <a:extLst>
              <a:ext uri="{FF2B5EF4-FFF2-40B4-BE49-F238E27FC236}">
                <a16:creationId xmlns:a16="http://schemas.microsoft.com/office/drawing/2014/main" id="{FAE015C8-C135-DA2C-CED5-3C244E4EFD80}"/>
              </a:ext>
            </a:extLst>
          </p:cNvPr>
          <p:cNvSpPr txBox="1"/>
          <p:nvPr>
            <p:custDataLst>
              <p:tags r:id="rId4"/>
            </p:custDataLst>
          </p:nvPr>
        </p:nvSpPr>
        <p:spPr>
          <a:xfrm>
            <a:off x="0" y="0"/>
            <a:ext cx="3810000" cy="1270000"/>
          </a:xfrm>
          <a:prstGeom prst="rect">
            <a:avLst/>
          </a:prstGeom>
          <a:noFill/>
        </p:spPr>
        <p:txBody>
          <a:bodyPr vert="horz" rtlCol="0">
            <a:spAutoFit/>
          </a:bodyPr>
          <a:lstStyle/>
          <a:p>
            <a:endParaRPr lang="fr-CA"/>
          </a:p>
        </p:txBody>
      </p:sp>
    </p:spTree>
    <p:extLst>
      <p:ext uri="{BB962C8B-B14F-4D97-AF65-F5344CB8AC3E}">
        <p14:creationId xmlns:p14="http://schemas.microsoft.com/office/powerpoint/2010/main" val="28512374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8DE258-6387-5A0D-C5D8-C4786EB8EE35}"/>
              </a:ext>
            </a:extLst>
          </p:cNvPr>
          <p:cNvSpPr>
            <a:spLocks noGrp="1"/>
          </p:cNvSpPr>
          <p:nvPr>
            <p:ph type="title"/>
            <p:custDataLst>
              <p:tags r:id="rId1"/>
            </p:custDataLst>
          </p:nvPr>
        </p:nvSpPr>
        <p:spPr/>
        <p:txBody>
          <a:bodyPr/>
          <a:lstStyle/>
          <a:p>
            <a:r>
              <a:rPr lang="fr-CA" dirty="0"/>
              <a:t>Pensez-vous à d’autres effets?</a:t>
            </a:r>
          </a:p>
        </p:txBody>
      </p:sp>
      <p:sp>
        <p:nvSpPr>
          <p:cNvPr id="3" name="Espace réservé du contenu 2">
            <a:extLst>
              <a:ext uri="{FF2B5EF4-FFF2-40B4-BE49-F238E27FC236}">
                <a16:creationId xmlns:a16="http://schemas.microsoft.com/office/drawing/2014/main" id="{670B945F-1516-B833-3953-8F7B6B9BF336}"/>
              </a:ext>
            </a:extLst>
          </p:cNvPr>
          <p:cNvSpPr>
            <a:spLocks noGrp="1"/>
          </p:cNvSpPr>
          <p:nvPr>
            <p:ph idx="1"/>
            <p:custDataLst>
              <p:tags r:id="rId2"/>
            </p:custDataLst>
          </p:nvPr>
        </p:nvSpPr>
        <p:spPr/>
        <p:txBody>
          <a:bodyPr/>
          <a:lstStyle/>
          <a:p>
            <a:r>
              <a:rPr lang="fr-CA" sz="2400" dirty="0">
                <a:latin typeface="Aptos" panose="020B0004020202020204" pitchFamily="34" charset="0"/>
                <a:ea typeface="Aptos" panose="020B0004020202020204" pitchFamily="34" charset="0"/>
                <a:cs typeface="Times New Roman" panose="02020603050405020304" pitchFamily="18" charset="0"/>
              </a:rPr>
              <a:t>A</a:t>
            </a:r>
            <a:r>
              <a:rPr lang="fr-CA" sz="2400" dirty="0">
                <a:effectLst/>
                <a:latin typeface="Aptos" panose="020B0004020202020204" pitchFamily="34" charset="0"/>
                <a:ea typeface="Aptos" panose="020B0004020202020204" pitchFamily="34" charset="0"/>
                <a:cs typeface="Times New Roman" panose="02020603050405020304" pitchFamily="18" charset="0"/>
              </a:rPr>
              <a:t>ffecter notre capacité à profiter du moment présent et à entrer en contact avec les autres</a:t>
            </a:r>
          </a:p>
          <a:p>
            <a:r>
              <a:rPr lang="fr-CA" sz="2400" dirty="0">
                <a:effectLst/>
                <a:latin typeface="Aptos" panose="020B0004020202020204" pitchFamily="34" charset="0"/>
                <a:ea typeface="Aptos" panose="020B0004020202020204" pitchFamily="34" charset="0"/>
                <a:cs typeface="Times New Roman" panose="02020603050405020304" pitchFamily="18" charset="0"/>
              </a:rPr>
              <a:t>Alimenter l'exclusion et créer un sentiment d’invisibilité chez plusieurs personnes </a:t>
            </a:r>
          </a:p>
          <a:p>
            <a:r>
              <a:rPr lang="fr-CA" sz="2400" dirty="0">
                <a:effectLst/>
                <a:latin typeface="Aptos" panose="020B0004020202020204" pitchFamily="34" charset="0"/>
                <a:ea typeface="Aptos" panose="020B0004020202020204" pitchFamily="34" charset="0"/>
                <a:cs typeface="Times New Roman" panose="02020603050405020304" pitchFamily="18" charset="0"/>
              </a:rPr>
              <a:t>Se surinvestir dans son apparence, au détriment d’autres aspects</a:t>
            </a:r>
            <a:endParaRPr lang="fr-CA" sz="2400" dirty="0">
              <a:latin typeface="Aptos" panose="020B0004020202020204" pitchFamily="34" charset="0"/>
              <a:ea typeface="Aptos" panose="020B0004020202020204" pitchFamily="34" charset="0"/>
              <a:cs typeface="Times New Roman" panose="02020603050405020304" pitchFamily="18" charset="0"/>
            </a:endParaRPr>
          </a:p>
          <a:p>
            <a:r>
              <a:rPr lang="fr-CA" sz="2400" dirty="0">
                <a:effectLst/>
                <a:latin typeface="Aptos" panose="020B0004020202020204" pitchFamily="34" charset="0"/>
                <a:ea typeface="Aptos" panose="020B0004020202020204" pitchFamily="34" charset="0"/>
                <a:cs typeface="Times New Roman" panose="02020603050405020304" pitchFamily="18" charset="0"/>
              </a:rPr>
              <a:t>Augmenter nos attentes envers l’apparence des autres</a:t>
            </a:r>
          </a:p>
          <a:p>
            <a:pPr marL="0" indent="0">
              <a:buNone/>
            </a:pPr>
            <a:endParaRPr lang="fr-CA" dirty="0"/>
          </a:p>
        </p:txBody>
      </p:sp>
      <p:sp>
        <p:nvSpPr>
          <p:cNvPr id="4" name="Espace réservé du contenu 3">
            <a:extLst>
              <a:ext uri="{FF2B5EF4-FFF2-40B4-BE49-F238E27FC236}">
                <a16:creationId xmlns:a16="http://schemas.microsoft.com/office/drawing/2014/main" id="{195550B8-005E-05C7-0480-F8646488A293}"/>
              </a:ext>
            </a:extLst>
          </p:cNvPr>
          <p:cNvSpPr>
            <a:spLocks noGrp="1"/>
          </p:cNvSpPr>
          <p:nvPr>
            <p:ph sz="quarter" idx="13"/>
            <p:custDataLst>
              <p:tags r:id="rId3"/>
            </p:custDataLst>
          </p:nvPr>
        </p:nvSpPr>
        <p:spPr/>
        <p:txBody>
          <a:bodyPr/>
          <a:lstStyle/>
          <a:p>
            <a:endParaRPr lang="fr-CA"/>
          </a:p>
        </p:txBody>
      </p:sp>
      <p:sp>
        <p:nvSpPr>
          <p:cNvPr id="5" name="ZoneTexte 4">
            <a:extLst>
              <a:ext uri="{FF2B5EF4-FFF2-40B4-BE49-F238E27FC236}">
                <a16:creationId xmlns:a16="http://schemas.microsoft.com/office/drawing/2014/main" id="{48170500-2541-CBEE-52D9-B256050EB829}"/>
              </a:ext>
            </a:extLst>
          </p:cNvPr>
          <p:cNvSpPr txBox="1"/>
          <p:nvPr>
            <p:custDataLst>
              <p:tags r:id="rId4"/>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rgbClr val="A5DFE3"/>
                </a:solidFill>
                <a:effectLst/>
                <a:uLnTx/>
                <a:uFillTx/>
                <a:latin typeface="Montserrat Black" panose="00000A00000000000000" pitchFamily="2" charset="0"/>
              </a:rPr>
              <a:t>2</a:t>
            </a:r>
          </a:p>
        </p:txBody>
      </p:sp>
      <p:grpSp>
        <p:nvGrpSpPr>
          <p:cNvPr id="6" name="Groupe 5">
            <a:extLst>
              <a:ext uri="{FF2B5EF4-FFF2-40B4-BE49-F238E27FC236}">
                <a16:creationId xmlns:a16="http://schemas.microsoft.com/office/drawing/2014/main" id="{DA7E4066-298C-FCAC-3093-511B741B01F9}"/>
              </a:ext>
            </a:extLst>
          </p:cNvPr>
          <p:cNvGrpSpPr/>
          <p:nvPr>
            <p:custDataLst>
              <p:tags r:id="rId5"/>
            </p:custDataLst>
          </p:nvPr>
        </p:nvGrpSpPr>
        <p:grpSpPr>
          <a:xfrm>
            <a:off x="11668990" y="6341913"/>
            <a:ext cx="476115" cy="379562"/>
            <a:chOff x="8457763" y="4781262"/>
            <a:chExt cx="795806" cy="636637"/>
          </a:xfrm>
        </p:grpSpPr>
        <p:sp>
          <p:nvSpPr>
            <p:cNvPr id="7" name="Ellipse 6">
              <a:extLst>
                <a:ext uri="{FF2B5EF4-FFF2-40B4-BE49-F238E27FC236}">
                  <a16:creationId xmlns:a16="http://schemas.microsoft.com/office/drawing/2014/main" id="{E58A13A0-7785-6CB6-FBE7-2612217FF577}"/>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 name="ZoneTexte 7">
              <a:extLst>
                <a:ext uri="{FF2B5EF4-FFF2-40B4-BE49-F238E27FC236}">
                  <a16:creationId xmlns:a16="http://schemas.microsoft.com/office/drawing/2014/main" id="{E10317C2-14B7-0DF5-8770-29D4D39FEFDE}"/>
                </a:ext>
              </a:extLst>
            </p:cNvPr>
            <p:cNvSpPr txBox="1"/>
            <p:nvPr/>
          </p:nvSpPr>
          <p:spPr>
            <a:xfrm>
              <a:off x="8457763"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10</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1229514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17A9BEF0-42A1-2C2B-AF02-BC6CEAE39B51}"/>
              </a:ext>
            </a:extLst>
          </p:cNvPr>
          <p:cNvSpPr txBox="1"/>
          <p:nvPr>
            <p:custDataLst>
              <p:tags r:id="rId1"/>
            </p:custDataLst>
          </p:nvPr>
        </p:nvSpPr>
        <p:spPr>
          <a:xfrm>
            <a:off x="8944709" y="5743469"/>
            <a:ext cx="3125180" cy="400110"/>
          </a:xfrm>
          <a:prstGeom prst="rect">
            <a:avLst/>
          </a:prstGeom>
          <a:noFill/>
        </p:spPr>
        <p:txBody>
          <a:bodyPr wrap="square">
            <a:spAutoFit/>
          </a:bodyPr>
          <a:lstStyle/>
          <a:p>
            <a:pPr algn="r"/>
            <a:r>
              <a:rPr lang="fr-CA" sz="1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Ce projet a été réalisé avec l’appui et le soutien financier du gouvernement du Québec.</a:t>
            </a:r>
            <a:endParaRPr lang="fr-CA" sz="1000" dirty="0">
              <a:solidFill>
                <a:srgbClr val="FFFFFF"/>
              </a:solidFill>
            </a:endParaRPr>
          </a:p>
        </p:txBody>
      </p:sp>
      <p:sp>
        <p:nvSpPr>
          <p:cNvPr id="3" name="ZoneTexte 2">
            <a:extLst>
              <a:ext uri="{FF2B5EF4-FFF2-40B4-BE49-F238E27FC236}">
                <a16:creationId xmlns:a16="http://schemas.microsoft.com/office/drawing/2014/main" id="{1DBF3198-6781-486B-BA75-C137B9CFECF0}"/>
              </a:ext>
            </a:extLst>
          </p:cNvPr>
          <p:cNvSpPr txBox="1"/>
          <p:nvPr>
            <p:custDataLst>
              <p:tags r:id="rId2"/>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rgbClr val="A5DFE3"/>
                </a:solidFill>
                <a:effectLst/>
                <a:uLnTx/>
                <a:uFillTx/>
                <a:latin typeface="Montserrat Black" panose="00000A00000000000000" pitchFamily="2" charset="0"/>
              </a:rPr>
              <a:t>2</a:t>
            </a:r>
          </a:p>
        </p:txBody>
      </p:sp>
      <p:grpSp>
        <p:nvGrpSpPr>
          <p:cNvPr id="7" name="Groupe 6">
            <a:extLst>
              <a:ext uri="{FF2B5EF4-FFF2-40B4-BE49-F238E27FC236}">
                <a16:creationId xmlns:a16="http://schemas.microsoft.com/office/drawing/2014/main" id="{F66F69EA-EBB5-6D5E-4CD2-7F3004964B6F}"/>
              </a:ext>
            </a:extLst>
          </p:cNvPr>
          <p:cNvGrpSpPr/>
          <p:nvPr>
            <p:custDataLst>
              <p:tags r:id="rId3"/>
            </p:custDataLst>
          </p:nvPr>
        </p:nvGrpSpPr>
        <p:grpSpPr>
          <a:xfrm>
            <a:off x="11687823" y="6341913"/>
            <a:ext cx="480731" cy="379562"/>
            <a:chOff x="8489236" y="4781262"/>
            <a:chExt cx="803521" cy="636637"/>
          </a:xfrm>
        </p:grpSpPr>
        <p:sp>
          <p:nvSpPr>
            <p:cNvPr id="8" name="Ellipse 7">
              <a:extLst>
                <a:ext uri="{FF2B5EF4-FFF2-40B4-BE49-F238E27FC236}">
                  <a16:creationId xmlns:a16="http://schemas.microsoft.com/office/drawing/2014/main" id="{AC35AF77-21AD-27AD-CDD7-903416A81718}"/>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 name="ZoneTexte 8">
              <a:extLst>
                <a:ext uri="{FF2B5EF4-FFF2-40B4-BE49-F238E27FC236}">
                  <a16:creationId xmlns:a16="http://schemas.microsoft.com/office/drawing/2014/main" id="{FFE8C703-A18D-E706-678B-B1F5C70B3949}"/>
                </a:ext>
              </a:extLst>
            </p:cNvPr>
            <p:cNvSpPr txBox="1"/>
            <p:nvPr/>
          </p:nvSpPr>
          <p:spPr>
            <a:xfrm>
              <a:off x="8496951"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11</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pic>
        <p:nvPicPr>
          <p:cNvPr id="5" name="Image 4">
            <a:hlinkClick r:id="rId6"/>
            <a:extLst>
              <a:ext uri="{FF2B5EF4-FFF2-40B4-BE49-F238E27FC236}">
                <a16:creationId xmlns:a16="http://schemas.microsoft.com/office/drawing/2014/main" id="{3F582CF7-1D3D-024A-54AD-A4E228C42DA4}"/>
              </a:ext>
            </a:extLst>
          </p:cNvPr>
          <p:cNvPicPr>
            <a:picLocks noChangeAspect="1"/>
          </p:cNvPicPr>
          <p:nvPr/>
        </p:nvPicPr>
        <p:blipFill>
          <a:blip r:embed="rId7"/>
          <a:stretch>
            <a:fillRect/>
          </a:stretch>
        </p:blipFill>
        <p:spPr>
          <a:xfrm>
            <a:off x="3447294" y="0"/>
            <a:ext cx="5297411" cy="6858000"/>
          </a:xfrm>
          <a:prstGeom prst="rect">
            <a:avLst/>
          </a:prstGeom>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987125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30FEE8-B03E-03DA-692E-2008C88DBBF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5E36C662-99C0-4E4C-8AB9-E24E402DE607}"/>
              </a:ext>
            </a:extLst>
          </p:cNvPr>
          <p:cNvSpPr>
            <a:spLocks noGrp="1"/>
          </p:cNvSpPr>
          <p:nvPr>
            <p:ph type="title"/>
            <p:custDataLst>
              <p:tags r:id="rId1"/>
            </p:custDataLst>
          </p:nvPr>
        </p:nvSpPr>
        <p:spPr/>
        <p:txBody>
          <a:bodyPr>
            <a:normAutofit/>
          </a:bodyPr>
          <a:lstStyle/>
          <a:p>
            <a:r>
              <a:rPr lang="fr-CA" sz="4200" dirty="0"/>
              <a:t>Pour un climat de classe </a:t>
            </a:r>
            <a:r>
              <a:rPr lang="fr-CA" sz="4200" dirty="0">
                <a:ln>
                  <a:solidFill>
                    <a:srgbClr val="006280"/>
                  </a:solidFill>
                </a:ln>
                <a:solidFill>
                  <a:srgbClr val="FFFFFF"/>
                </a:solidFill>
              </a:rPr>
              <a:t>favorable</a:t>
            </a:r>
          </a:p>
        </p:txBody>
      </p:sp>
      <p:sp>
        <p:nvSpPr>
          <p:cNvPr id="3" name="Espace réservé du contenu 2">
            <a:extLst>
              <a:ext uri="{FF2B5EF4-FFF2-40B4-BE49-F238E27FC236}">
                <a16:creationId xmlns:a16="http://schemas.microsoft.com/office/drawing/2014/main" id="{2A75D5A3-C33E-8F40-D0D6-F5D8A9D29544}"/>
              </a:ext>
            </a:extLst>
          </p:cNvPr>
          <p:cNvSpPr>
            <a:spLocks noGrp="1"/>
          </p:cNvSpPr>
          <p:nvPr>
            <p:ph idx="1"/>
            <p:custDataLst>
              <p:tags r:id="rId2"/>
            </p:custDataLst>
          </p:nvPr>
        </p:nvSpPr>
        <p:spPr/>
        <p:txBody>
          <a:bodyPr>
            <a:normAutofit/>
          </a:bodyPr>
          <a:lstStyle/>
          <a:p>
            <a:pPr lvl="0" algn="just">
              <a:lnSpc>
                <a:spcPct val="100000"/>
              </a:lnSpc>
              <a:spcAft>
                <a:spcPts val="1200"/>
              </a:spcAft>
              <a:buSzPts val="1050"/>
            </a:pPr>
            <a:r>
              <a:rPr lang="fr-CA" dirty="0">
                <a:solidFill>
                  <a:srgbClr val="000000"/>
                </a:solidFill>
                <a:effectLst/>
                <a:ea typeface="Open Sans" panose="020B0606030504020204" pitchFamily="34" charset="0"/>
                <a:cs typeface="Times New Roman" panose="02020603050405020304" pitchFamily="18" charset="0"/>
              </a:rPr>
              <a:t>Faire preuve de </a:t>
            </a:r>
            <a:r>
              <a:rPr lang="fr-CA" b="1" dirty="0">
                <a:solidFill>
                  <a:srgbClr val="000000"/>
                </a:solidFill>
                <a:effectLst/>
                <a:ea typeface="Open Sans" panose="020B0606030504020204" pitchFamily="34" charset="0"/>
                <a:cs typeface="Times New Roman" panose="02020603050405020304" pitchFamily="18" charset="0"/>
              </a:rPr>
              <a:t>respect </a:t>
            </a:r>
            <a:r>
              <a:rPr lang="fr-CA" dirty="0">
                <a:solidFill>
                  <a:srgbClr val="000000"/>
                </a:solidFill>
                <a:effectLst/>
                <a:ea typeface="Open Sans" panose="020B0606030504020204" pitchFamily="34" charset="0"/>
                <a:cs typeface="Times New Roman" panose="02020603050405020304" pitchFamily="18" charset="0"/>
              </a:rPr>
              <a:t>envers les autres pendant et après l'activité; toutes les idées, les partages et les questions sont valables.</a:t>
            </a:r>
          </a:p>
          <a:p>
            <a:pPr lvl="0" algn="just">
              <a:lnSpc>
                <a:spcPct val="100000"/>
              </a:lnSpc>
              <a:spcAft>
                <a:spcPts val="1200"/>
              </a:spcAft>
              <a:buSzPts val="1050"/>
            </a:pPr>
            <a:r>
              <a:rPr lang="fr-CA" b="1" dirty="0">
                <a:solidFill>
                  <a:srgbClr val="000000"/>
                </a:solidFill>
                <a:effectLst/>
                <a:ea typeface="Open Sans" panose="020B0606030504020204" pitchFamily="34" charset="0"/>
                <a:cs typeface="Times New Roman" panose="02020603050405020304" pitchFamily="18" charset="0"/>
              </a:rPr>
              <a:t>Éviter de nommer des personnes</a:t>
            </a:r>
            <a:r>
              <a:rPr lang="fr-CA" dirty="0">
                <a:solidFill>
                  <a:srgbClr val="000000"/>
                </a:solidFill>
                <a:effectLst/>
                <a:ea typeface="Open Sans" panose="020B0606030504020204" pitchFamily="34" charset="0"/>
                <a:cs typeface="Times New Roman" panose="02020603050405020304" pitchFamily="18" charset="0"/>
              </a:rPr>
              <a:t> ou des exemples précis afin de favoriser un échange respectueux et constructif.</a:t>
            </a:r>
          </a:p>
          <a:p>
            <a:pPr lvl="0" algn="just">
              <a:lnSpc>
                <a:spcPct val="100000"/>
              </a:lnSpc>
              <a:spcAft>
                <a:spcPts val="1200"/>
              </a:spcAft>
              <a:buSzPts val="1050"/>
            </a:pPr>
            <a:r>
              <a:rPr lang="fr-CA" dirty="0">
                <a:solidFill>
                  <a:srgbClr val="000000"/>
                </a:solidFill>
                <a:effectLst/>
                <a:ea typeface="Open Sans" panose="020B0606030504020204" pitchFamily="34" charset="0"/>
                <a:cs typeface="Times New Roman" panose="02020603050405020304" pitchFamily="18" charset="0"/>
              </a:rPr>
              <a:t>Exprimer son </a:t>
            </a:r>
            <a:r>
              <a:rPr lang="fr-CA" b="1" dirty="0">
                <a:solidFill>
                  <a:srgbClr val="000000"/>
                </a:solidFill>
                <a:effectLst/>
                <a:ea typeface="Open Sans" panose="020B0606030504020204" pitchFamily="34" charset="0"/>
                <a:cs typeface="Times New Roman" panose="02020603050405020304" pitchFamily="18" charset="0"/>
              </a:rPr>
              <a:t>opinion</a:t>
            </a:r>
            <a:r>
              <a:rPr lang="fr-CA" dirty="0">
                <a:solidFill>
                  <a:srgbClr val="000000"/>
                </a:solidFill>
                <a:effectLst/>
                <a:ea typeface="Open Sans" panose="020B0606030504020204" pitchFamily="34" charset="0"/>
                <a:cs typeface="Times New Roman" panose="02020603050405020304" pitchFamily="18" charset="0"/>
              </a:rPr>
              <a:t> et </a:t>
            </a:r>
            <a:r>
              <a:rPr lang="fr-CA" b="1" dirty="0">
                <a:solidFill>
                  <a:srgbClr val="000000"/>
                </a:solidFill>
                <a:effectLst/>
                <a:ea typeface="Open Sans" panose="020B0606030504020204" pitchFamily="34" charset="0"/>
                <a:cs typeface="Times New Roman" panose="02020603050405020304" pitchFamily="18" charset="0"/>
              </a:rPr>
              <a:t>être </a:t>
            </a:r>
            <a:r>
              <a:rPr lang="fr-CA" b="1" dirty="0" err="1">
                <a:solidFill>
                  <a:srgbClr val="000000"/>
                </a:solidFill>
                <a:effectLst/>
                <a:ea typeface="Open Sans" panose="020B0606030504020204" pitchFamily="34" charset="0"/>
                <a:cs typeface="Times New Roman" panose="02020603050405020304" pitchFamily="18" charset="0"/>
              </a:rPr>
              <a:t>ouvert.e</a:t>
            </a:r>
            <a:r>
              <a:rPr lang="fr-CA" b="1" dirty="0">
                <a:solidFill>
                  <a:srgbClr val="000000"/>
                </a:solidFill>
                <a:effectLst/>
                <a:ea typeface="Open Sans" panose="020B0606030504020204" pitchFamily="34" charset="0"/>
                <a:cs typeface="Times New Roman" panose="02020603050405020304" pitchFamily="18" charset="0"/>
              </a:rPr>
              <a:t> </a:t>
            </a:r>
            <a:r>
              <a:rPr lang="fr-CA" dirty="0">
                <a:solidFill>
                  <a:srgbClr val="000000"/>
                </a:solidFill>
                <a:effectLst/>
                <a:ea typeface="Open Sans" panose="020B0606030504020204" pitchFamily="34" charset="0"/>
                <a:cs typeface="Times New Roman" panose="02020603050405020304" pitchFamily="18" charset="0"/>
              </a:rPr>
              <a:t>à écouter celle des autres.</a:t>
            </a:r>
          </a:p>
          <a:p>
            <a:pPr lvl="0" algn="just">
              <a:lnSpc>
                <a:spcPct val="100000"/>
              </a:lnSpc>
              <a:spcAft>
                <a:spcPts val="1200"/>
              </a:spcAft>
              <a:buSzPts val="1050"/>
            </a:pPr>
            <a:r>
              <a:rPr lang="fr-CA" dirty="0">
                <a:solidFill>
                  <a:srgbClr val="000000"/>
                </a:solidFill>
                <a:effectLst/>
                <a:ea typeface="Open Sans" panose="020B0606030504020204" pitchFamily="34" charset="0"/>
                <a:cs typeface="Times New Roman" panose="02020603050405020304" pitchFamily="18" charset="0"/>
              </a:rPr>
              <a:t>Se rappeler qu'il n'est en aucun cas nécessaire de partager ses </a:t>
            </a:r>
            <a:r>
              <a:rPr lang="fr-CA" b="1" dirty="0">
                <a:solidFill>
                  <a:srgbClr val="000000"/>
                </a:solidFill>
                <a:effectLst/>
                <a:ea typeface="Open Sans" panose="020B0606030504020204" pitchFamily="34" charset="0"/>
                <a:cs typeface="Times New Roman" panose="02020603050405020304" pitchFamily="18" charset="0"/>
              </a:rPr>
              <a:t>expériences personnelles</a:t>
            </a:r>
            <a:r>
              <a:rPr lang="fr-CA" dirty="0">
                <a:solidFill>
                  <a:srgbClr val="000000"/>
                </a:solidFill>
                <a:effectLst/>
                <a:ea typeface="Open Sans" panose="020B0606030504020204" pitchFamily="34" charset="0"/>
                <a:cs typeface="Times New Roman" panose="02020603050405020304" pitchFamily="18" charset="0"/>
              </a:rPr>
              <a:t>.</a:t>
            </a:r>
          </a:p>
        </p:txBody>
      </p:sp>
      <p:sp>
        <p:nvSpPr>
          <p:cNvPr id="5" name="Espace réservé du contenu 4">
            <a:extLst>
              <a:ext uri="{FF2B5EF4-FFF2-40B4-BE49-F238E27FC236}">
                <a16:creationId xmlns:a16="http://schemas.microsoft.com/office/drawing/2014/main" id="{24A245EB-7891-E7C2-513D-504FAA3FF853}"/>
              </a:ext>
            </a:extLst>
          </p:cNvPr>
          <p:cNvSpPr>
            <a:spLocks noGrp="1"/>
          </p:cNvSpPr>
          <p:nvPr>
            <p:ph sz="quarter" idx="13"/>
            <p:custDataLst>
              <p:tags r:id="rId3"/>
            </p:custDataLst>
          </p:nvPr>
        </p:nvSpPr>
        <p:spPr/>
        <p:txBody>
          <a:bodyPr/>
          <a:lstStyle/>
          <a:p>
            <a:endParaRPr lang="fr-CA"/>
          </a:p>
        </p:txBody>
      </p:sp>
      <p:grpSp>
        <p:nvGrpSpPr>
          <p:cNvPr id="6" name="Groupe 5">
            <a:extLst>
              <a:ext uri="{FF2B5EF4-FFF2-40B4-BE49-F238E27FC236}">
                <a16:creationId xmlns:a16="http://schemas.microsoft.com/office/drawing/2014/main" id="{F7431866-2AEB-2438-F373-ADDDCDEEED72}"/>
              </a:ext>
            </a:extLst>
          </p:cNvPr>
          <p:cNvGrpSpPr/>
          <p:nvPr>
            <p:custDataLst>
              <p:tags r:id="rId4"/>
            </p:custDataLst>
          </p:nvPr>
        </p:nvGrpSpPr>
        <p:grpSpPr>
          <a:xfrm rot="6929775">
            <a:off x="10907679" y="601915"/>
            <a:ext cx="214441" cy="355957"/>
            <a:chOff x="616673" y="481060"/>
            <a:chExt cx="214441" cy="355957"/>
          </a:xfrm>
          <a:solidFill>
            <a:srgbClr val="006280"/>
          </a:solidFill>
        </p:grpSpPr>
        <p:sp>
          <p:nvSpPr>
            <p:cNvPr id="7" name="Forme libre : forme 6">
              <a:extLst>
                <a:ext uri="{FF2B5EF4-FFF2-40B4-BE49-F238E27FC236}">
                  <a16:creationId xmlns:a16="http://schemas.microsoft.com/office/drawing/2014/main" id="{D165D495-4CF6-C409-A2D9-C39B4F5A813A}"/>
                </a:ext>
              </a:extLst>
            </p:cNvPr>
            <p:cNvSpPr/>
            <p:nvPr/>
          </p:nvSpPr>
          <p:spPr>
            <a:xfrm rot="20818261">
              <a:off x="710274" y="481060"/>
              <a:ext cx="120840" cy="168566"/>
            </a:xfrm>
            <a:custGeom>
              <a:avLst/>
              <a:gdLst>
                <a:gd name="connsiteX0" fmla="*/ 117098 w 120840"/>
                <a:gd name="connsiteY0" fmla="*/ 124544 h 168566"/>
                <a:gd name="connsiteX1" fmla="*/ 54362 w 120840"/>
                <a:gd name="connsiteY1" fmla="*/ 14510 h 168566"/>
                <a:gd name="connsiteX2" fmla="*/ 14296 w 120840"/>
                <a:gd name="connsiteY2" fmla="*/ 3957 h 168566"/>
                <a:gd name="connsiteX3" fmla="*/ 3742 w 120840"/>
                <a:gd name="connsiteY3" fmla="*/ 44022 h 168566"/>
                <a:gd name="connsiteX4" fmla="*/ 66479 w 120840"/>
                <a:gd name="connsiteY4" fmla="*/ 154056 h 168566"/>
                <a:gd name="connsiteX5" fmla="*/ 106545 w 120840"/>
                <a:gd name="connsiteY5" fmla="*/ 164610 h 168566"/>
                <a:gd name="connsiteX6" fmla="*/ 117098 w 120840"/>
                <a:gd name="connsiteY6" fmla="*/ 124544 h 168566"/>
                <a:gd name="connsiteX7" fmla="*/ 117098 w 120840"/>
                <a:gd name="connsiteY7" fmla="*/ 124544 h 168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40" h="168566">
                  <a:moveTo>
                    <a:pt x="117098" y="124544"/>
                  </a:moveTo>
                  <a:lnTo>
                    <a:pt x="54362" y="14510"/>
                  </a:lnTo>
                  <a:cubicBezTo>
                    <a:pt x="46739" y="1220"/>
                    <a:pt x="27391" y="-4447"/>
                    <a:pt x="14296" y="3957"/>
                  </a:cubicBezTo>
                  <a:cubicBezTo>
                    <a:pt x="1201" y="12361"/>
                    <a:pt x="-4271" y="29755"/>
                    <a:pt x="3742" y="44022"/>
                  </a:cubicBezTo>
                  <a:lnTo>
                    <a:pt x="66479" y="154056"/>
                  </a:lnTo>
                  <a:cubicBezTo>
                    <a:pt x="74101" y="167346"/>
                    <a:pt x="93450" y="173014"/>
                    <a:pt x="106545" y="164610"/>
                  </a:cubicBezTo>
                  <a:cubicBezTo>
                    <a:pt x="119639" y="156206"/>
                    <a:pt x="125112" y="138812"/>
                    <a:pt x="117098" y="124544"/>
                  </a:cubicBezTo>
                  <a:lnTo>
                    <a:pt x="117098" y="124544"/>
                  </a:lnTo>
                  <a:close/>
                </a:path>
              </a:pathLst>
            </a:custGeom>
            <a:grpFill/>
            <a:ln w="19348" cap="flat">
              <a:noFill/>
              <a:prstDash val="solid"/>
              <a:miter/>
            </a:ln>
          </p:spPr>
          <p:txBody>
            <a:bodyPr rtlCol="0" anchor="ctr"/>
            <a:lstStyle/>
            <a:p>
              <a:endParaRPr lang="fr-CA">
                <a:solidFill>
                  <a:srgbClr val="4AA3AB"/>
                </a:solidFill>
              </a:endParaRPr>
            </a:p>
          </p:txBody>
        </p:sp>
        <p:sp>
          <p:nvSpPr>
            <p:cNvPr id="8" name="Forme libre : forme 7">
              <a:extLst>
                <a:ext uri="{FF2B5EF4-FFF2-40B4-BE49-F238E27FC236}">
                  <a16:creationId xmlns:a16="http://schemas.microsoft.com/office/drawing/2014/main" id="{94C409B8-9151-A93A-94D5-2033DDBBD52B}"/>
                </a:ext>
              </a:extLst>
            </p:cNvPr>
            <p:cNvSpPr/>
            <p:nvPr/>
          </p:nvSpPr>
          <p:spPr>
            <a:xfrm>
              <a:off x="616673" y="640257"/>
              <a:ext cx="200752" cy="77667"/>
            </a:xfrm>
            <a:custGeom>
              <a:avLst/>
              <a:gdLst>
                <a:gd name="connsiteX0" fmla="*/ 179530 w 200752"/>
                <a:gd name="connsiteY0" fmla="*/ 20267 h 77667"/>
                <a:gd name="connsiteX1" fmla="*/ 36858 w 200752"/>
                <a:gd name="connsiteY1" fmla="*/ 722 h 77667"/>
                <a:gd name="connsiteX2" fmla="*/ 14186 w 200752"/>
                <a:gd name="connsiteY2" fmla="*/ 3654 h 77667"/>
                <a:gd name="connsiteX3" fmla="*/ 701 w 200752"/>
                <a:gd name="connsiteY3" fmla="*/ 21244 h 77667"/>
                <a:gd name="connsiteX4" fmla="*/ 21222 w 200752"/>
                <a:gd name="connsiteY4" fmla="*/ 57401 h 77667"/>
                <a:gd name="connsiteX5" fmla="*/ 163895 w 200752"/>
                <a:gd name="connsiteY5" fmla="*/ 76945 h 77667"/>
                <a:gd name="connsiteX6" fmla="*/ 186566 w 200752"/>
                <a:gd name="connsiteY6" fmla="*/ 74013 h 77667"/>
                <a:gd name="connsiteX7" fmla="*/ 200052 w 200752"/>
                <a:gd name="connsiteY7" fmla="*/ 56423 h 77667"/>
                <a:gd name="connsiteX8" fmla="*/ 179530 w 200752"/>
                <a:gd name="connsiteY8" fmla="*/ 20267 h 77667"/>
                <a:gd name="connsiteX9" fmla="*/ 179530 w 200752"/>
                <a:gd name="connsiteY9" fmla="*/ 20267 h 7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0752" h="77667">
                  <a:moveTo>
                    <a:pt x="179530" y="20267"/>
                  </a:moveTo>
                  <a:cubicBezTo>
                    <a:pt x="132038" y="13817"/>
                    <a:pt x="84545" y="7367"/>
                    <a:pt x="36858" y="722"/>
                  </a:cubicBezTo>
                  <a:cubicBezTo>
                    <a:pt x="28649" y="-450"/>
                    <a:pt x="21613" y="-646"/>
                    <a:pt x="14186" y="3654"/>
                  </a:cubicBezTo>
                  <a:cubicBezTo>
                    <a:pt x="8128" y="7172"/>
                    <a:pt x="2264" y="14208"/>
                    <a:pt x="701" y="21244"/>
                  </a:cubicBezTo>
                  <a:cubicBezTo>
                    <a:pt x="-2426" y="34925"/>
                    <a:pt x="5000" y="55055"/>
                    <a:pt x="21222" y="57401"/>
                  </a:cubicBezTo>
                  <a:lnTo>
                    <a:pt x="163895" y="76945"/>
                  </a:lnTo>
                  <a:cubicBezTo>
                    <a:pt x="172104" y="78118"/>
                    <a:pt x="179139" y="78313"/>
                    <a:pt x="186566" y="74013"/>
                  </a:cubicBezTo>
                  <a:cubicBezTo>
                    <a:pt x="192625" y="70495"/>
                    <a:pt x="198488" y="63459"/>
                    <a:pt x="200052" y="56423"/>
                  </a:cubicBezTo>
                  <a:cubicBezTo>
                    <a:pt x="203179" y="42743"/>
                    <a:pt x="195752" y="22612"/>
                    <a:pt x="179530" y="20267"/>
                  </a:cubicBezTo>
                  <a:lnTo>
                    <a:pt x="179530" y="20267"/>
                  </a:lnTo>
                  <a:close/>
                </a:path>
              </a:pathLst>
            </a:custGeom>
            <a:grpFill/>
            <a:ln w="19348" cap="flat">
              <a:noFill/>
              <a:prstDash val="solid"/>
              <a:miter/>
            </a:ln>
          </p:spPr>
          <p:txBody>
            <a:bodyPr rtlCol="0" anchor="ctr"/>
            <a:lstStyle/>
            <a:p>
              <a:endParaRPr lang="fr-CA">
                <a:solidFill>
                  <a:srgbClr val="4AA3AB"/>
                </a:solidFill>
              </a:endParaRPr>
            </a:p>
          </p:txBody>
        </p:sp>
        <p:sp>
          <p:nvSpPr>
            <p:cNvPr id="9" name="Forme libre : forme 8">
              <a:extLst>
                <a:ext uri="{FF2B5EF4-FFF2-40B4-BE49-F238E27FC236}">
                  <a16:creationId xmlns:a16="http://schemas.microsoft.com/office/drawing/2014/main" id="{EA36BC07-52F0-0B9E-6156-D497210A2C2B}"/>
                </a:ext>
              </a:extLst>
            </p:cNvPr>
            <p:cNvSpPr/>
            <p:nvPr/>
          </p:nvSpPr>
          <p:spPr>
            <a:xfrm>
              <a:off x="620088" y="737129"/>
              <a:ext cx="196071" cy="99888"/>
            </a:xfrm>
            <a:custGeom>
              <a:avLst/>
              <a:gdLst>
                <a:gd name="connsiteX0" fmla="*/ 158721 w 196071"/>
                <a:gd name="connsiteY0" fmla="*/ 1182 h 99888"/>
                <a:gd name="connsiteX1" fmla="*/ 21716 w 196071"/>
                <a:gd name="connsiteY1" fmla="*/ 42029 h 99888"/>
                <a:gd name="connsiteX2" fmla="*/ 1194 w 196071"/>
                <a:gd name="connsiteY2" fmla="*/ 78186 h 99888"/>
                <a:gd name="connsiteX3" fmla="*/ 37351 w 196071"/>
                <a:gd name="connsiteY3" fmla="*/ 98707 h 99888"/>
                <a:gd name="connsiteX4" fmla="*/ 174356 w 196071"/>
                <a:gd name="connsiteY4" fmla="*/ 57860 h 99888"/>
                <a:gd name="connsiteX5" fmla="*/ 194878 w 196071"/>
                <a:gd name="connsiteY5" fmla="*/ 21703 h 99888"/>
                <a:gd name="connsiteX6" fmla="*/ 158721 w 196071"/>
                <a:gd name="connsiteY6" fmla="*/ 1182 h 99888"/>
                <a:gd name="connsiteX7" fmla="*/ 158721 w 196071"/>
                <a:gd name="connsiteY7" fmla="*/ 1182 h 9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6071" h="99888">
                  <a:moveTo>
                    <a:pt x="158721" y="1182"/>
                  </a:moveTo>
                  <a:cubicBezTo>
                    <a:pt x="112987" y="14862"/>
                    <a:pt x="67254" y="28543"/>
                    <a:pt x="21716" y="42029"/>
                  </a:cubicBezTo>
                  <a:cubicBezTo>
                    <a:pt x="7058" y="46329"/>
                    <a:pt x="-3692" y="62746"/>
                    <a:pt x="1194" y="78186"/>
                  </a:cubicBezTo>
                  <a:cubicBezTo>
                    <a:pt x="6080" y="93626"/>
                    <a:pt x="21520" y="103398"/>
                    <a:pt x="37351" y="98707"/>
                  </a:cubicBezTo>
                  <a:cubicBezTo>
                    <a:pt x="83085" y="85026"/>
                    <a:pt x="128818" y="71345"/>
                    <a:pt x="174356" y="57860"/>
                  </a:cubicBezTo>
                  <a:cubicBezTo>
                    <a:pt x="189014" y="53560"/>
                    <a:pt x="199764" y="37143"/>
                    <a:pt x="194878" y="21703"/>
                  </a:cubicBezTo>
                  <a:cubicBezTo>
                    <a:pt x="189992" y="6263"/>
                    <a:pt x="174552" y="-3509"/>
                    <a:pt x="158721" y="1182"/>
                  </a:cubicBezTo>
                  <a:lnTo>
                    <a:pt x="158721" y="1182"/>
                  </a:lnTo>
                  <a:close/>
                </a:path>
              </a:pathLst>
            </a:custGeom>
            <a:grpFill/>
            <a:ln w="19348" cap="flat">
              <a:noFill/>
              <a:prstDash val="solid"/>
              <a:miter/>
            </a:ln>
          </p:spPr>
          <p:txBody>
            <a:bodyPr rtlCol="0" anchor="ctr"/>
            <a:lstStyle/>
            <a:p>
              <a:endParaRPr lang="fr-CA">
                <a:solidFill>
                  <a:srgbClr val="4AA3AB"/>
                </a:solidFill>
              </a:endParaRPr>
            </a:p>
          </p:txBody>
        </p:sp>
      </p:grpSp>
      <p:grpSp>
        <p:nvGrpSpPr>
          <p:cNvPr id="10" name="Groupe 9">
            <a:extLst>
              <a:ext uri="{FF2B5EF4-FFF2-40B4-BE49-F238E27FC236}">
                <a16:creationId xmlns:a16="http://schemas.microsoft.com/office/drawing/2014/main" id="{E98966C9-90F3-B593-2F85-61BCA5254CD7}"/>
              </a:ext>
            </a:extLst>
          </p:cNvPr>
          <p:cNvGrpSpPr/>
          <p:nvPr>
            <p:custDataLst>
              <p:tags r:id="rId5"/>
            </p:custDataLst>
          </p:nvPr>
        </p:nvGrpSpPr>
        <p:grpSpPr>
          <a:xfrm>
            <a:off x="11687823" y="6341913"/>
            <a:ext cx="504177" cy="379562"/>
            <a:chOff x="8489236" y="4781262"/>
            <a:chExt cx="842710" cy="636637"/>
          </a:xfrm>
        </p:grpSpPr>
        <p:sp>
          <p:nvSpPr>
            <p:cNvPr id="11" name="Ellipse 10">
              <a:extLst>
                <a:ext uri="{FF2B5EF4-FFF2-40B4-BE49-F238E27FC236}">
                  <a16:creationId xmlns:a16="http://schemas.microsoft.com/office/drawing/2014/main" id="{49D3624A-27F6-059B-36B8-923AAB424E46}"/>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 name="ZoneTexte 11">
              <a:extLst>
                <a:ext uri="{FF2B5EF4-FFF2-40B4-BE49-F238E27FC236}">
                  <a16:creationId xmlns:a16="http://schemas.microsoft.com/office/drawing/2014/main" id="{30D36231-D160-91D5-D1EB-DA382265A714}"/>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dirty="0">
                  <a:ln>
                    <a:noFill/>
                  </a:ln>
                  <a:solidFill>
                    <a:srgbClr val="006280"/>
                  </a:solidFill>
                  <a:effectLst/>
                  <a:uLnTx/>
                  <a:uFillTx/>
                  <a:latin typeface="Montserrat Black" panose="00000A00000000000000" pitchFamily="2" charset="0"/>
                </a:rPr>
                <a:t>2</a:t>
              </a:r>
            </a:p>
          </p:txBody>
        </p:sp>
      </p:grpSp>
    </p:spTree>
    <p:extLst>
      <p:ext uri="{BB962C8B-B14F-4D97-AF65-F5344CB8AC3E}">
        <p14:creationId xmlns:p14="http://schemas.microsoft.com/office/powerpoint/2010/main" val="890795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73287B3-7CF6-0E37-B691-6ED88890B795}"/>
              </a:ext>
            </a:extLst>
          </p:cNvPr>
          <p:cNvSpPr>
            <a:spLocks noGrp="1"/>
          </p:cNvSpPr>
          <p:nvPr>
            <p:ph type="title"/>
            <p:custDataLst>
              <p:tags r:id="rId1"/>
            </p:custDataLst>
          </p:nvPr>
        </p:nvSpPr>
        <p:spPr/>
        <p:txBody>
          <a:bodyPr/>
          <a:lstStyle/>
          <a:p>
            <a:r>
              <a:rPr lang="fr-CA" dirty="0"/>
              <a:t>Si je ressens un malaise ou que j’ai des questions, </a:t>
            </a:r>
            <a:r>
              <a:rPr lang="fr-CA" dirty="0">
                <a:ln>
                  <a:solidFill>
                    <a:schemeClr val="tx2"/>
                  </a:solidFill>
                </a:ln>
                <a:solidFill>
                  <a:srgbClr val="FFFFFF"/>
                </a:solidFill>
              </a:rPr>
              <a:t>j’en parle!</a:t>
            </a:r>
          </a:p>
        </p:txBody>
      </p:sp>
      <p:sp>
        <p:nvSpPr>
          <p:cNvPr id="3" name="Espace réservé du contenu 2">
            <a:extLst>
              <a:ext uri="{FF2B5EF4-FFF2-40B4-BE49-F238E27FC236}">
                <a16:creationId xmlns:a16="http://schemas.microsoft.com/office/drawing/2014/main" id="{303B7FF4-2B36-82D8-A631-4A0A68336634}"/>
              </a:ext>
            </a:extLst>
          </p:cNvPr>
          <p:cNvSpPr>
            <a:spLocks noGrp="1"/>
          </p:cNvSpPr>
          <p:nvPr>
            <p:ph idx="1"/>
            <p:custDataLst>
              <p:tags r:id="rId2"/>
            </p:custDataLst>
          </p:nvPr>
        </p:nvSpPr>
        <p:spPr/>
        <p:txBody>
          <a:bodyPr/>
          <a:lstStyle/>
          <a:p>
            <a:pPr marL="0" indent="0">
              <a:buNone/>
            </a:pP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Si cet atelier suscite des questionnements ou l’envie de parler, n’hésite pas à consulter les ressources disponibles (</a:t>
            </a:r>
            <a:r>
              <a:rPr lang="fr-CA" sz="2000" kern="100" dirty="0" err="1">
                <a:solidFill>
                  <a:srgbClr val="000000"/>
                </a:solidFill>
                <a:effectLst/>
                <a:latin typeface="Aptos" panose="020B0004020202020204" pitchFamily="34" charset="0"/>
                <a:ea typeface="Aptos" panose="020B0004020202020204" pitchFamily="34" charset="0"/>
                <a:cs typeface="Times New Roman" panose="02020603050405020304" pitchFamily="18" charset="0"/>
              </a:rPr>
              <a:t>enseignant.e.s</a:t>
            </a: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a:t>
            </a:r>
            <a:r>
              <a:rPr lang="fr-CA" sz="2000" kern="100" dirty="0" err="1">
                <a:solidFill>
                  <a:srgbClr val="000000"/>
                </a:solidFill>
                <a:effectLst/>
                <a:latin typeface="Aptos" panose="020B0004020202020204" pitchFamily="34" charset="0"/>
                <a:ea typeface="Aptos" panose="020B0004020202020204" pitchFamily="34" charset="0"/>
                <a:cs typeface="Times New Roman" panose="02020603050405020304" pitchFamily="18" charset="0"/>
              </a:rPr>
              <a:t>intervenant.e.s</a:t>
            </a: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a:t>
            </a:r>
            <a:r>
              <a:rPr lang="fr-CA" sz="2000" kern="100" dirty="0" err="1">
                <a:solidFill>
                  <a:srgbClr val="000000"/>
                </a:solidFill>
                <a:effectLst/>
                <a:latin typeface="Aptos" panose="020B0004020202020204" pitchFamily="34" charset="0"/>
                <a:ea typeface="Aptos" panose="020B0004020202020204" pitchFamily="34" charset="0"/>
                <a:cs typeface="Times New Roman" panose="02020603050405020304" pitchFamily="18" charset="0"/>
              </a:rPr>
              <a:t>psychoéducateur.rice.s</a:t>
            </a: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a:t>
            </a:r>
            <a:r>
              <a:rPr lang="fr-CA" sz="2000" kern="100" dirty="0" err="1">
                <a:solidFill>
                  <a:srgbClr val="000000"/>
                </a:solidFill>
                <a:effectLst/>
                <a:latin typeface="Aptos" panose="020B0004020202020204" pitchFamily="34" charset="0"/>
                <a:ea typeface="Aptos" panose="020B0004020202020204" pitchFamily="34" charset="0"/>
                <a:cs typeface="Times New Roman" panose="02020603050405020304" pitchFamily="18" charset="0"/>
              </a:rPr>
              <a:t>professionnel.le.s</a:t>
            </a: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comme l’</a:t>
            </a:r>
            <a:r>
              <a:rPr lang="fr-CA" sz="2000" kern="100" dirty="0" err="1">
                <a:solidFill>
                  <a:srgbClr val="000000"/>
                </a:solidFill>
                <a:effectLst/>
                <a:latin typeface="Aptos" panose="020B0004020202020204" pitchFamily="34" charset="0"/>
                <a:ea typeface="Aptos" panose="020B0004020202020204" pitchFamily="34" charset="0"/>
                <a:cs typeface="Times New Roman" panose="02020603050405020304" pitchFamily="18" charset="0"/>
              </a:rPr>
              <a:t>infirmier.ère</a:t>
            </a: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scolaire, etc.).</a:t>
            </a:r>
          </a:p>
          <a:p>
            <a:pPr marL="0" indent="0" algn="just">
              <a:lnSpc>
                <a:spcPct val="107000"/>
              </a:lnSpc>
              <a:spcAft>
                <a:spcPts val="800"/>
              </a:spcAft>
              <a:buNone/>
            </a:pPr>
            <a:r>
              <a:rPr lang="fr-CA" kern="100" dirty="0">
                <a:solidFill>
                  <a:srgbClr val="000000"/>
                </a:solidFill>
                <a:latin typeface="Aptos" panose="020B0004020202020204" pitchFamily="34" charset="0"/>
                <a:cs typeface="Times New Roman" panose="02020603050405020304" pitchFamily="18" charset="0"/>
              </a:rPr>
              <a:t>Voici d’autres ressources que tu peux consulter : </a:t>
            </a:r>
          </a:p>
          <a:p>
            <a:pPr marL="342900" lvl="0" indent="-342900">
              <a:lnSpc>
                <a:spcPct val="107000"/>
              </a:lnSpc>
              <a:spcBef>
                <a:spcPts val="300"/>
              </a:spcBef>
              <a:spcAft>
                <a:spcPts val="300"/>
              </a:spcAft>
              <a:buFont typeface="Symbol" panose="05050102010706020507" pitchFamily="18" charset="2"/>
              <a:buChar char=""/>
            </a:pPr>
            <a:r>
              <a:rPr lang="fr-CA" kern="100" dirty="0">
                <a:solidFill>
                  <a:srgbClr val="000000"/>
                </a:solidFill>
                <a:latin typeface="Aptos" panose="020B000402020202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Anorexie et boulimie Québec (ANEB)</a:t>
            </a:r>
            <a:endParaRPr lang="fr-CA" kern="100" dirty="0">
              <a:solidFill>
                <a:srgbClr val="000000"/>
              </a:solidFill>
              <a:latin typeface="Aptos" panose="020B0004020202020204" pitchFamily="34" charset="0"/>
              <a:cs typeface="Times New Roman" panose="02020603050405020304" pitchFamily="18" charset="0"/>
            </a:endParaRPr>
          </a:p>
          <a:p>
            <a:pPr marL="342900" lvl="0" indent="-342900">
              <a:lnSpc>
                <a:spcPct val="107000"/>
              </a:lnSpc>
              <a:spcBef>
                <a:spcPts val="300"/>
              </a:spcBef>
              <a:spcAft>
                <a:spcPts val="300"/>
              </a:spcAft>
              <a:buFont typeface="Symbol" panose="05050102010706020507" pitchFamily="18" charset="2"/>
              <a:buChar char=""/>
            </a:pPr>
            <a:r>
              <a:rPr lang="fr-CA" kern="100" dirty="0">
                <a:solidFill>
                  <a:srgbClr val="000000"/>
                </a:solidFill>
                <a:latin typeface="Aptos" panose="020B0004020202020204" pitchFamily="34" charset="0"/>
                <a:cs typeface="Times New Roman" panose="02020603050405020304" pitchFamily="18" charset="0"/>
                <a:hlinkClick r:id="rId7">
                  <a:extLst>
                    <a:ext uri="{A12FA001-AC4F-418D-AE19-62706E023703}">
                      <ahyp:hlinkClr xmlns:ahyp="http://schemas.microsoft.com/office/drawing/2018/hyperlinkcolor" val="tx"/>
                    </a:ext>
                  </a:extLst>
                </a:hlinkClick>
              </a:rPr>
              <a:t>Jeunesse, J’écoute</a:t>
            </a:r>
            <a:endParaRPr lang="fr-CA" kern="100" dirty="0">
              <a:solidFill>
                <a:srgbClr val="000000"/>
              </a:solidFill>
              <a:latin typeface="Aptos" panose="020B0004020202020204" pitchFamily="34" charset="0"/>
              <a:cs typeface="Times New Roman" panose="02020603050405020304" pitchFamily="18" charset="0"/>
            </a:endParaRPr>
          </a:p>
          <a:p>
            <a:pPr marL="342900" lvl="0" indent="-342900">
              <a:lnSpc>
                <a:spcPct val="107000"/>
              </a:lnSpc>
              <a:spcBef>
                <a:spcPts val="300"/>
              </a:spcBef>
              <a:spcAft>
                <a:spcPts val="300"/>
              </a:spcAft>
              <a:buFont typeface="Symbol" panose="05050102010706020507" pitchFamily="18" charset="2"/>
              <a:buChar char=""/>
            </a:pPr>
            <a:r>
              <a:rPr lang="fr-CA" kern="100" dirty="0">
                <a:solidFill>
                  <a:srgbClr val="000000"/>
                </a:solidFill>
                <a:latin typeface="Aptos" panose="020B000402020202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Tel-jeunes</a:t>
            </a:r>
            <a:r>
              <a:rPr lang="fr-CA" kern="100" dirty="0">
                <a:solidFill>
                  <a:srgbClr val="000000"/>
                </a:solidFill>
                <a:latin typeface="Aptos" panose="020B0004020202020204" pitchFamily="34" charset="0"/>
                <a:cs typeface="Times New Roman" panose="02020603050405020304" pitchFamily="18" charset="0"/>
              </a:rPr>
              <a:t>  </a:t>
            </a:r>
          </a:p>
        </p:txBody>
      </p:sp>
      <p:sp>
        <p:nvSpPr>
          <p:cNvPr id="8" name="Espace réservé du contenu 7">
            <a:extLst>
              <a:ext uri="{FF2B5EF4-FFF2-40B4-BE49-F238E27FC236}">
                <a16:creationId xmlns:a16="http://schemas.microsoft.com/office/drawing/2014/main" id="{A2A35E4A-8C71-0C75-ACDB-FF19A2E40EC8}"/>
              </a:ext>
            </a:extLst>
          </p:cNvPr>
          <p:cNvSpPr>
            <a:spLocks noGrp="1"/>
          </p:cNvSpPr>
          <p:nvPr>
            <p:ph sz="quarter" idx="13"/>
            <p:custDataLst>
              <p:tags r:id="rId3"/>
            </p:custDataLst>
          </p:nvPr>
        </p:nvSpPr>
        <p:spPr/>
        <p:txBody>
          <a:bodyPr/>
          <a:lstStyle/>
          <a:p>
            <a:endParaRPr lang="fr-CA"/>
          </a:p>
        </p:txBody>
      </p:sp>
      <p:grpSp>
        <p:nvGrpSpPr>
          <p:cNvPr id="5" name="Groupe 4">
            <a:extLst>
              <a:ext uri="{FF2B5EF4-FFF2-40B4-BE49-F238E27FC236}">
                <a16:creationId xmlns:a16="http://schemas.microsoft.com/office/drawing/2014/main" id="{33550DE4-00A7-EB48-B3ED-2182760CD9D7}"/>
              </a:ext>
            </a:extLst>
          </p:cNvPr>
          <p:cNvGrpSpPr/>
          <p:nvPr>
            <p:custDataLst>
              <p:tags r:id="rId4"/>
            </p:custDataLst>
          </p:nvPr>
        </p:nvGrpSpPr>
        <p:grpSpPr>
          <a:xfrm>
            <a:off x="11687823" y="6341913"/>
            <a:ext cx="504177" cy="379562"/>
            <a:chOff x="8489236" y="4781262"/>
            <a:chExt cx="842710" cy="636637"/>
          </a:xfrm>
        </p:grpSpPr>
        <p:sp>
          <p:nvSpPr>
            <p:cNvPr id="6" name="Ellipse 5">
              <a:extLst>
                <a:ext uri="{FF2B5EF4-FFF2-40B4-BE49-F238E27FC236}">
                  <a16:creationId xmlns:a16="http://schemas.microsoft.com/office/drawing/2014/main" id="{33408933-BDA2-B036-A06A-BB2EADAED7EC}"/>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ZoneTexte 6">
              <a:extLst>
                <a:ext uri="{FF2B5EF4-FFF2-40B4-BE49-F238E27FC236}">
                  <a16:creationId xmlns:a16="http://schemas.microsoft.com/office/drawing/2014/main" id="{2765AB7D-3BD4-A02A-0617-80317F5793E1}"/>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3</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2892862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a:extLst>
              <a:ext uri="{FF2B5EF4-FFF2-40B4-BE49-F238E27FC236}">
                <a16:creationId xmlns:a16="http://schemas.microsoft.com/office/drawing/2014/main" id="{D03ADFEB-42B4-6959-48A9-62BCDBF7462F}"/>
              </a:ext>
            </a:extLst>
          </p:cNvPr>
          <p:cNvSpPr>
            <a:spLocks noGrp="1"/>
          </p:cNvSpPr>
          <p:nvPr>
            <p:ph sz="quarter" idx="13"/>
            <p:custDataLst>
              <p:tags r:id="rId1"/>
            </p:custDataLst>
          </p:nvPr>
        </p:nvSpPr>
        <p:spPr/>
        <p:txBody>
          <a:bodyPr/>
          <a:lstStyle/>
          <a:p>
            <a:endParaRPr lang="fr-CA"/>
          </a:p>
        </p:txBody>
      </p:sp>
      <p:pic>
        <p:nvPicPr>
          <p:cNvPr id="5" name="Image 4" descr="Une image contenant Visage humain, personne, texte, habits&#10;&#10;Le contenu généré par l’IA peut être incorrect.">
            <a:hlinkClick r:id="rId8"/>
            <a:extLst>
              <a:ext uri="{FF2B5EF4-FFF2-40B4-BE49-F238E27FC236}">
                <a16:creationId xmlns:a16="http://schemas.microsoft.com/office/drawing/2014/main" id="{59443D1D-2F40-7027-8E15-E4B64E9EA811}"/>
              </a:ext>
            </a:extLst>
          </p:cNvPr>
          <p:cNvPicPr>
            <a:picLocks noChangeAspect="1"/>
          </p:cNvPicPr>
          <p:nvPr>
            <p:custDataLst>
              <p:tags r:id="rId2"/>
            </p:custDataLst>
          </p:nvPr>
        </p:nvPicPr>
        <p:blipFill>
          <a:blip r:embed="rId9" cstate="print">
            <a:extLst>
              <a:ext uri="{28A0092B-C50C-407E-A947-70E740481C1C}">
                <a14:useLocalDpi xmlns:a14="http://schemas.microsoft.com/office/drawing/2010/main" val="0"/>
              </a:ext>
            </a:extLst>
          </a:blip>
          <a:stretch>
            <a:fillRect/>
          </a:stretch>
        </p:blipFill>
        <p:spPr>
          <a:xfrm>
            <a:off x="1583440" y="649821"/>
            <a:ext cx="9025120" cy="50779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riangle isocèle 5">
            <a:hlinkClick r:id="rId8"/>
            <a:extLst>
              <a:ext uri="{FF2B5EF4-FFF2-40B4-BE49-F238E27FC236}">
                <a16:creationId xmlns:a16="http://schemas.microsoft.com/office/drawing/2014/main" id="{A7780C5F-C53C-0FB3-2A31-61AA7784877D}"/>
              </a:ext>
            </a:extLst>
          </p:cNvPr>
          <p:cNvSpPr/>
          <p:nvPr>
            <p:custDataLst>
              <p:tags r:id="rId3"/>
            </p:custDataLst>
          </p:nvPr>
        </p:nvSpPr>
        <p:spPr>
          <a:xfrm rot="5400000">
            <a:off x="5578952" y="2669756"/>
            <a:ext cx="1034095" cy="1038044"/>
          </a:xfrm>
          <a:prstGeom prst="triangle">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dirty="0"/>
          </a:p>
        </p:txBody>
      </p:sp>
      <p:sp>
        <p:nvSpPr>
          <p:cNvPr id="2" name="ZoneTexte 1">
            <a:extLst>
              <a:ext uri="{FF2B5EF4-FFF2-40B4-BE49-F238E27FC236}">
                <a16:creationId xmlns:a16="http://schemas.microsoft.com/office/drawing/2014/main" id="{CBB52506-543E-1130-B963-6933142D72B6}"/>
              </a:ext>
            </a:extLst>
          </p:cNvPr>
          <p:cNvSpPr txBox="1"/>
          <p:nvPr>
            <p:custDataLst>
              <p:tags r:id="rId4"/>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rgbClr val="A5DFE3"/>
                </a:solidFill>
                <a:effectLst/>
                <a:uLnTx/>
                <a:uFillTx/>
                <a:latin typeface="Montserrat Black" panose="00000A00000000000000" pitchFamily="2" charset="0"/>
              </a:rPr>
              <a:t>2</a:t>
            </a:r>
          </a:p>
        </p:txBody>
      </p:sp>
      <p:grpSp>
        <p:nvGrpSpPr>
          <p:cNvPr id="3" name="Groupe 2">
            <a:extLst>
              <a:ext uri="{FF2B5EF4-FFF2-40B4-BE49-F238E27FC236}">
                <a16:creationId xmlns:a16="http://schemas.microsoft.com/office/drawing/2014/main" id="{D1B1DABE-07FE-E749-6803-088DC39EF2DC}"/>
              </a:ext>
            </a:extLst>
          </p:cNvPr>
          <p:cNvGrpSpPr/>
          <p:nvPr>
            <p:custDataLst>
              <p:tags r:id="rId5"/>
            </p:custDataLst>
          </p:nvPr>
        </p:nvGrpSpPr>
        <p:grpSpPr>
          <a:xfrm>
            <a:off x="11687823" y="6341913"/>
            <a:ext cx="504177" cy="379562"/>
            <a:chOff x="8489236" y="4781262"/>
            <a:chExt cx="842710" cy="636637"/>
          </a:xfrm>
        </p:grpSpPr>
        <p:sp>
          <p:nvSpPr>
            <p:cNvPr id="7" name="Ellipse 6">
              <a:extLst>
                <a:ext uri="{FF2B5EF4-FFF2-40B4-BE49-F238E27FC236}">
                  <a16:creationId xmlns:a16="http://schemas.microsoft.com/office/drawing/2014/main" id="{62151680-27AD-050F-A7CD-50B46B9F2D53}"/>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 name="ZoneTexte 7">
              <a:extLst>
                <a:ext uri="{FF2B5EF4-FFF2-40B4-BE49-F238E27FC236}">
                  <a16:creationId xmlns:a16="http://schemas.microsoft.com/office/drawing/2014/main" id="{7E364124-1011-B806-69E4-0C08DE344799}"/>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dirty="0">
                  <a:ln>
                    <a:noFill/>
                  </a:ln>
                  <a:solidFill>
                    <a:srgbClr val="006280"/>
                  </a:solidFill>
                  <a:effectLst/>
                  <a:uLnTx/>
                  <a:uFillTx/>
                  <a:latin typeface="Montserrat Black" panose="00000A00000000000000" pitchFamily="2" charset="0"/>
                </a:rPr>
                <a:t>4</a:t>
              </a:r>
            </a:p>
          </p:txBody>
        </p:sp>
      </p:grpSp>
    </p:spTree>
    <p:extLst>
      <p:ext uri="{BB962C8B-B14F-4D97-AF65-F5344CB8AC3E}">
        <p14:creationId xmlns:p14="http://schemas.microsoft.com/office/powerpoint/2010/main" val="1615367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a:extLst>
              <a:ext uri="{FF2B5EF4-FFF2-40B4-BE49-F238E27FC236}">
                <a16:creationId xmlns:a16="http://schemas.microsoft.com/office/drawing/2014/main" id="{F2412B5F-C836-0007-009A-6A80D077EDCD}"/>
              </a:ext>
            </a:extLst>
          </p:cNvPr>
          <p:cNvSpPr>
            <a:spLocks noGrp="1"/>
          </p:cNvSpPr>
          <p:nvPr>
            <p:ph sz="quarter" idx="13"/>
            <p:custDataLst>
              <p:tags r:id="rId1"/>
            </p:custDataLst>
          </p:nvPr>
        </p:nvSpPr>
        <p:spPr/>
        <p:txBody>
          <a:bodyPr/>
          <a:lstStyle/>
          <a:p>
            <a:endParaRPr lang="fr-CA"/>
          </a:p>
        </p:txBody>
      </p:sp>
      <p:sp>
        <p:nvSpPr>
          <p:cNvPr id="5" name="Rectangle : coins arrondis 4">
            <a:extLst>
              <a:ext uri="{FF2B5EF4-FFF2-40B4-BE49-F238E27FC236}">
                <a16:creationId xmlns:a16="http://schemas.microsoft.com/office/drawing/2014/main" id="{55EE5AEE-2C9D-F4A7-9631-C75BC70E134A}"/>
              </a:ext>
            </a:extLst>
          </p:cNvPr>
          <p:cNvSpPr/>
          <p:nvPr>
            <p:custDataLst>
              <p:tags r:id="rId2"/>
            </p:custDataLst>
          </p:nvPr>
        </p:nvSpPr>
        <p:spPr>
          <a:xfrm>
            <a:off x="1062717" y="440596"/>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Beau</a:t>
            </a:r>
          </a:p>
        </p:txBody>
      </p:sp>
      <p:sp>
        <p:nvSpPr>
          <p:cNvPr id="6" name="Rectangle : coins arrondis 5">
            <a:extLst>
              <a:ext uri="{FF2B5EF4-FFF2-40B4-BE49-F238E27FC236}">
                <a16:creationId xmlns:a16="http://schemas.microsoft.com/office/drawing/2014/main" id="{6C3284FF-44AA-53AD-2FCB-45E6ADEC3309}"/>
              </a:ext>
            </a:extLst>
          </p:cNvPr>
          <p:cNvSpPr/>
          <p:nvPr>
            <p:custDataLst>
              <p:tags r:id="rId3"/>
            </p:custDataLst>
          </p:nvPr>
        </p:nvSpPr>
        <p:spPr>
          <a:xfrm>
            <a:off x="3476627" y="2079795"/>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Belle</a:t>
            </a:r>
          </a:p>
        </p:txBody>
      </p:sp>
      <p:sp>
        <p:nvSpPr>
          <p:cNvPr id="7" name="Rectangle : coins arrondis 6">
            <a:extLst>
              <a:ext uri="{FF2B5EF4-FFF2-40B4-BE49-F238E27FC236}">
                <a16:creationId xmlns:a16="http://schemas.microsoft.com/office/drawing/2014/main" id="{C8807010-7726-8A64-DCC7-E359FD1E82F0}"/>
              </a:ext>
            </a:extLst>
          </p:cNvPr>
          <p:cNvSpPr/>
          <p:nvPr>
            <p:custDataLst>
              <p:tags r:id="rId4"/>
            </p:custDataLst>
          </p:nvPr>
        </p:nvSpPr>
        <p:spPr>
          <a:xfrm>
            <a:off x="692606" y="2996238"/>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Musclé</a:t>
            </a:r>
          </a:p>
        </p:txBody>
      </p:sp>
      <p:sp>
        <p:nvSpPr>
          <p:cNvPr id="8" name="Rectangle : coins arrondis 7">
            <a:extLst>
              <a:ext uri="{FF2B5EF4-FFF2-40B4-BE49-F238E27FC236}">
                <a16:creationId xmlns:a16="http://schemas.microsoft.com/office/drawing/2014/main" id="{8A51CBCE-531E-09F9-062E-82CF2C36580F}"/>
              </a:ext>
            </a:extLst>
          </p:cNvPr>
          <p:cNvSpPr/>
          <p:nvPr>
            <p:custDataLst>
              <p:tags r:id="rId5"/>
            </p:custDataLst>
          </p:nvPr>
        </p:nvSpPr>
        <p:spPr>
          <a:xfrm>
            <a:off x="2681970" y="3487511"/>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i="1" dirty="0">
                <a:solidFill>
                  <a:srgbClr val="FFFFFF"/>
                </a:solidFill>
              </a:rPr>
              <a:t>Fit</a:t>
            </a:r>
          </a:p>
        </p:txBody>
      </p:sp>
      <p:sp>
        <p:nvSpPr>
          <p:cNvPr id="9" name="Rectangle : coins arrondis 8">
            <a:extLst>
              <a:ext uri="{FF2B5EF4-FFF2-40B4-BE49-F238E27FC236}">
                <a16:creationId xmlns:a16="http://schemas.microsoft.com/office/drawing/2014/main" id="{8479A752-9902-5139-5FB6-F16BCA5348AF}"/>
              </a:ext>
            </a:extLst>
          </p:cNvPr>
          <p:cNvSpPr/>
          <p:nvPr>
            <p:custDataLst>
              <p:tags r:id="rId6"/>
            </p:custDataLst>
          </p:nvPr>
        </p:nvSpPr>
        <p:spPr>
          <a:xfrm>
            <a:off x="5863320" y="1754017"/>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Mince</a:t>
            </a:r>
          </a:p>
        </p:txBody>
      </p:sp>
      <p:sp>
        <p:nvSpPr>
          <p:cNvPr id="10" name="Rectangle : coins arrondis 9">
            <a:extLst>
              <a:ext uri="{FF2B5EF4-FFF2-40B4-BE49-F238E27FC236}">
                <a16:creationId xmlns:a16="http://schemas.microsoft.com/office/drawing/2014/main" id="{FDAF04F6-1A41-90ED-97A4-837BD3166CCE}"/>
              </a:ext>
            </a:extLst>
          </p:cNvPr>
          <p:cNvSpPr/>
          <p:nvPr>
            <p:custDataLst>
              <p:tags r:id="rId7"/>
            </p:custDataLst>
          </p:nvPr>
        </p:nvSpPr>
        <p:spPr>
          <a:xfrm>
            <a:off x="7320643" y="3047589"/>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Viril</a:t>
            </a:r>
          </a:p>
        </p:txBody>
      </p:sp>
      <p:sp>
        <p:nvSpPr>
          <p:cNvPr id="11" name="Rectangle : coins arrondis 10">
            <a:extLst>
              <a:ext uri="{FF2B5EF4-FFF2-40B4-BE49-F238E27FC236}">
                <a16:creationId xmlns:a16="http://schemas.microsoft.com/office/drawing/2014/main" id="{FA3B143B-D789-AD94-A7BA-2BBE3329776A}"/>
              </a:ext>
            </a:extLst>
          </p:cNvPr>
          <p:cNvSpPr/>
          <p:nvPr>
            <p:custDataLst>
              <p:tags r:id="rId8"/>
            </p:custDataLst>
          </p:nvPr>
        </p:nvSpPr>
        <p:spPr>
          <a:xfrm>
            <a:off x="8115300" y="1584374"/>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Jeune</a:t>
            </a:r>
          </a:p>
        </p:txBody>
      </p:sp>
      <p:sp>
        <p:nvSpPr>
          <p:cNvPr id="12" name="Rectangle : coins arrondis 11">
            <a:extLst>
              <a:ext uri="{FF2B5EF4-FFF2-40B4-BE49-F238E27FC236}">
                <a16:creationId xmlns:a16="http://schemas.microsoft.com/office/drawing/2014/main" id="{B842BA7B-1717-BFD4-F697-0AE073317008}"/>
              </a:ext>
            </a:extLst>
          </p:cNvPr>
          <p:cNvSpPr/>
          <p:nvPr>
            <p:custDataLst>
              <p:tags r:id="rId9"/>
            </p:custDataLst>
          </p:nvPr>
        </p:nvSpPr>
        <p:spPr>
          <a:xfrm>
            <a:off x="9383486" y="3722097"/>
            <a:ext cx="1698170" cy="650649"/>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Bien </a:t>
            </a:r>
            <a:r>
              <a:rPr lang="fr-CA" sz="2400" dirty="0" err="1">
                <a:solidFill>
                  <a:srgbClr val="FFFFFF"/>
                </a:solidFill>
              </a:rPr>
              <a:t>coiffé.e</a:t>
            </a:r>
            <a:endParaRPr lang="fr-CA" sz="2400" dirty="0">
              <a:solidFill>
                <a:srgbClr val="FFFFFF"/>
              </a:solidFill>
            </a:endParaRPr>
          </a:p>
        </p:txBody>
      </p:sp>
      <p:sp>
        <p:nvSpPr>
          <p:cNvPr id="13" name="Rectangle : coins arrondis 12">
            <a:extLst>
              <a:ext uri="{FF2B5EF4-FFF2-40B4-BE49-F238E27FC236}">
                <a16:creationId xmlns:a16="http://schemas.microsoft.com/office/drawing/2014/main" id="{1BEA8EFB-F758-E07D-BDC6-E9CBAAB9B086}"/>
              </a:ext>
            </a:extLst>
          </p:cNvPr>
          <p:cNvSpPr/>
          <p:nvPr>
            <p:custDataLst>
              <p:tags r:id="rId10"/>
            </p:custDataLst>
          </p:nvPr>
        </p:nvSpPr>
        <p:spPr>
          <a:xfrm>
            <a:off x="2405749" y="5015253"/>
            <a:ext cx="1774368" cy="645829"/>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Lumineuse</a:t>
            </a:r>
          </a:p>
        </p:txBody>
      </p:sp>
      <p:sp>
        <p:nvSpPr>
          <p:cNvPr id="14" name="Rectangle : coins arrondis 13">
            <a:extLst>
              <a:ext uri="{FF2B5EF4-FFF2-40B4-BE49-F238E27FC236}">
                <a16:creationId xmlns:a16="http://schemas.microsoft.com/office/drawing/2014/main" id="{BCD75BDD-2296-34F7-9B00-332DC19D0C3B}"/>
              </a:ext>
            </a:extLst>
          </p:cNvPr>
          <p:cNvSpPr/>
          <p:nvPr>
            <p:custDataLst>
              <p:tags r:id="rId11"/>
            </p:custDataLst>
          </p:nvPr>
        </p:nvSpPr>
        <p:spPr>
          <a:xfrm>
            <a:off x="471036" y="4404151"/>
            <a:ext cx="1589315" cy="645828"/>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Bien </a:t>
            </a:r>
            <a:r>
              <a:rPr lang="fr-CA" sz="2400" dirty="0" err="1">
                <a:solidFill>
                  <a:srgbClr val="FFFFFF"/>
                </a:solidFill>
              </a:rPr>
              <a:t>habillé.e</a:t>
            </a:r>
            <a:endParaRPr lang="fr-CA" sz="2400" dirty="0">
              <a:solidFill>
                <a:srgbClr val="FFFFFF"/>
              </a:solidFill>
            </a:endParaRPr>
          </a:p>
        </p:txBody>
      </p:sp>
      <p:sp>
        <p:nvSpPr>
          <p:cNvPr id="15" name="Rectangle : coins arrondis 14">
            <a:extLst>
              <a:ext uri="{FF2B5EF4-FFF2-40B4-BE49-F238E27FC236}">
                <a16:creationId xmlns:a16="http://schemas.microsoft.com/office/drawing/2014/main" id="{109246E7-0E78-DB60-22ED-7C89EF75B523}"/>
              </a:ext>
            </a:extLst>
          </p:cNvPr>
          <p:cNvSpPr/>
          <p:nvPr>
            <p:custDataLst>
              <p:tags r:id="rId12"/>
            </p:custDataLst>
          </p:nvPr>
        </p:nvSpPr>
        <p:spPr>
          <a:xfrm>
            <a:off x="6196920" y="4308252"/>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À la mode</a:t>
            </a:r>
          </a:p>
        </p:txBody>
      </p:sp>
      <p:sp>
        <p:nvSpPr>
          <p:cNvPr id="16" name="Rectangle : coins arrondis 15">
            <a:extLst>
              <a:ext uri="{FF2B5EF4-FFF2-40B4-BE49-F238E27FC236}">
                <a16:creationId xmlns:a16="http://schemas.microsoft.com/office/drawing/2014/main" id="{C2B73686-0FB3-E190-204C-335689DB528B}"/>
              </a:ext>
            </a:extLst>
          </p:cNvPr>
          <p:cNvSpPr/>
          <p:nvPr>
            <p:custDataLst>
              <p:tags r:id="rId13"/>
            </p:custDataLst>
          </p:nvPr>
        </p:nvSpPr>
        <p:spPr>
          <a:xfrm>
            <a:off x="7576458" y="5319752"/>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err="1">
                <a:solidFill>
                  <a:srgbClr val="FFFFFF"/>
                </a:solidFill>
              </a:rPr>
              <a:t>Soigné.e</a:t>
            </a:r>
            <a:endParaRPr lang="fr-CA" sz="2400" dirty="0">
              <a:solidFill>
                <a:srgbClr val="FFFFFF"/>
              </a:solidFill>
            </a:endParaRPr>
          </a:p>
        </p:txBody>
      </p:sp>
      <p:sp>
        <p:nvSpPr>
          <p:cNvPr id="17" name="Rectangle : coins arrondis 16">
            <a:extLst>
              <a:ext uri="{FF2B5EF4-FFF2-40B4-BE49-F238E27FC236}">
                <a16:creationId xmlns:a16="http://schemas.microsoft.com/office/drawing/2014/main" id="{2F3AF945-BF3E-8C50-4FD6-2E2B51DA6054}"/>
              </a:ext>
            </a:extLst>
          </p:cNvPr>
          <p:cNvSpPr/>
          <p:nvPr>
            <p:custDataLst>
              <p:tags r:id="rId14"/>
            </p:custDataLst>
          </p:nvPr>
        </p:nvSpPr>
        <p:spPr>
          <a:xfrm>
            <a:off x="4713516" y="5372894"/>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Grand</a:t>
            </a:r>
          </a:p>
        </p:txBody>
      </p:sp>
      <p:sp>
        <p:nvSpPr>
          <p:cNvPr id="18" name="Rectangle : coins arrondis 17">
            <a:extLst>
              <a:ext uri="{FF2B5EF4-FFF2-40B4-BE49-F238E27FC236}">
                <a16:creationId xmlns:a16="http://schemas.microsoft.com/office/drawing/2014/main" id="{6F74DDE5-4DF8-658F-B410-BCBABC037BC7}"/>
              </a:ext>
            </a:extLst>
          </p:cNvPr>
          <p:cNvSpPr/>
          <p:nvPr>
            <p:custDataLst>
              <p:tags r:id="rId15"/>
            </p:custDataLst>
          </p:nvPr>
        </p:nvSpPr>
        <p:spPr>
          <a:xfrm>
            <a:off x="3124201" y="1047859"/>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Masculin</a:t>
            </a:r>
          </a:p>
        </p:txBody>
      </p:sp>
      <p:sp>
        <p:nvSpPr>
          <p:cNvPr id="19" name="Rectangle : coins arrondis 18">
            <a:extLst>
              <a:ext uri="{FF2B5EF4-FFF2-40B4-BE49-F238E27FC236}">
                <a16:creationId xmlns:a16="http://schemas.microsoft.com/office/drawing/2014/main" id="{E55881B8-F319-24F6-206E-35CFE152191D}"/>
              </a:ext>
            </a:extLst>
          </p:cNvPr>
          <p:cNvSpPr/>
          <p:nvPr>
            <p:custDataLst>
              <p:tags r:id="rId16"/>
            </p:custDataLst>
          </p:nvPr>
        </p:nvSpPr>
        <p:spPr>
          <a:xfrm>
            <a:off x="8643256" y="438012"/>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err="1">
                <a:solidFill>
                  <a:srgbClr val="FFFFFF"/>
                </a:solidFill>
              </a:rPr>
              <a:t>Attirant.e</a:t>
            </a:r>
            <a:endParaRPr lang="fr-CA" sz="2400" dirty="0">
              <a:solidFill>
                <a:srgbClr val="FFFFFF"/>
              </a:solidFill>
            </a:endParaRPr>
          </a:p>
        </p:txBody>
      </p:sp>
      <p:sp>
        <p:nvSpPr>
          <p:cNvPr id="20" name="Rectangle : coins arrondis 19">
            <a:extLst>
              <a:ext uri="{FF2B5EF4-FFF2-40B4-BE49-F238E27FC236}">
                <a16:creationId xmlns:a16="http://schemas.microsoft.com/office/drawing/2014/main" id="{CB790496-C10A-BAAA-3309-4547A17AB4AF}"/>
              </a:ext>
            </a:extLst>
          </p:cNvPr>
          <p:cNvSpPr/>
          <p:nvPr>
            <p:custDataLst>
              <p:tags r:id="rId17"/>
            </p:custDataLst>
          </p:nvPr>
        </p:nvSpPr>
        <p:spPr>
          <a:xfrm>
            <a:off x="302309" y="1620894"/>
            <a:ext cx="1926770" cy="664029"/>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err="1">
                <a:solidFill>
                  <a:srgbClr val="FFFFFF"/>
                </a:solidFill>
              </a:rPr>
              <a:t>Charmant.e</a:t>
            </a:r>
            <a:endParaRPr lang="fr-CA" sz="2400" dirty="0">
              <a:solidFill>
                <a:srgbClr val="FFFFFF"/>
              </a:solidFill>
            </a:endParaRPr>
          </a:p>
        </p:txBody>
      </p:sp>
      <p:sp>
        <p:nvSpPr>
          <p:cNvPr id="21" name="Rectangle : coins arrondis 20">
            <a:extLst>
              <a:ext uri="{FF2B5EF4-FFF2-40B4-BE49-F238E27FC236}">
                <a16:creationId xmlns:a16="http://schemas.microsoft.com/office/drawing/2014/main" id="{6618D2E1-4EAE-08C3-1895-4405629961BB}"/>
              </a:ext>
            </a:extLst>
          </p:cNvPr>
          <p:cNvSpPr/>
          <p:nvPr>
            <p:custDataLst>
              <p:tags r:id="rId18"/>
            </p:custDataLst>
          </p:nvPr>
        </p:nvSpPr>
        <p:spPr>
          <a:xfrm>
            <a:off x="9704615" y="2381092"/>
            <a:ext cx="1926770"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err="1">
                <a:solidFill>
                  <a:srgbClr val="FFFFFF"/>
                </a:solidFill>
              </a:rPr>
              <a:t>Séduisant.e</a:t>
            </a:r>
            <a:endParaRPr lang="fr-CA" sz="2400" dirty="0">
              <a:solidFill>
                <a:srgbClr val="FFFFFF"/>
              </a:solidFill>
            </a:endParaRPr>
          </a:p>
        </p:txBody>
      </p:sp>
      <p:sp>
        <p:nvSpPr>
          <p:cNvPr id="22" name="Rectangle : coins arrondis 21">
            <a:extLst>
              <a:ext uri="{FF2B5EF4-FFF2-40B4-BE49-F238E27FC236}">
                <a16:creationId xmlns:a16="http://schemas.microsoft.com/office/drawing/2014/main" id="{00818A9F-1A9F-940B-1FDE-AD03AB97A30F}"/>
              </a:ext>
            </a:extLst>
          </p:cNvPr>
          <p:cNvSpPr/>
          <p:nvPr>
            <p:custDataLst>
              <p:tags r:id="rId19"/>
            </p:custDataLst>
          </p:nvPr>
        </p:nvSpPr>
        <p:spPr>
          <a:xfrm>
            <a:off x="5402263" y="537478"/>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Douce</a:t>
            </a:r>
          </a:p>
        </p:txBody>
      </p:sp>
      <p:sp>
        <p:nvSpPr>
          <p:cNvPr id="23" name="Rectangle : coins arrondis 22">
            <a:extLst>
              <a:ext uri="{FF2B5EF4-FFF2-40B4-BE49-F238E27FC236}">
                <a16:creationId xmlns:a16="http://schemas.microsoft.com/office/drawing/2014/main" id="{6A771F43-4695-6945-E84E-2A90475045C7}"/>
              </a:ext>
            </a:extLst>
          </p:cNvPr>
          <p:cNvSpPr/>
          <p:nvPr>
            <p:custDataLst>
              <p:tags r:id="rId20"/>
            </p:custDataLst>
          </p:nvPr>
        </p:nvSpPr>
        <p:spPr>
          <a:xfrm>
            <a:off x="10131649" y="5047255"/>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Délicate</a:t>
            </a:r>
          </a:p>
        </p:txBody>
      </p:sp>
      <p:sp>
        <p:nvSpPr>
          <p:cNvPr id="24" name="Rectangle : coins arrondis 23">
            <a:extLst>
              <a:ext uri="{FF2B5EF4-FFF2-40B4-BE49-F238E27FC236}">
                <a16:creationId xmlns:a16="http://schemas.microsoft.com/office/drawing/2014/main" id="{5A22EAD9-CF55-CDB5-19F6-C25C37650E91}"/>
              </a:ext>
            </a:extLst>
          </p:cNvPr>
          <p:cNvSpPr/>
          <p:nvPr>
            <p:custDataLst>
              <p:tags r:id="rId21"/>
            </p:custDataLst>
          </p:nvPr>
        </p:nvSpPr>
        <p:spPr>
          <a:xfrm>
            <a:off x="4840742" y="3032748"/>
            <a:ext cx="1986643" cy="792505"/>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3200" dirty="0" err="1">
                <a:solidFill>
                  <a:srgbClr val="FFFFFF"/>
                </a:solidFill>
              </a:rPr>
              <a:t>Parfait.e</a:t>
            </a:r>
            <a:endParaRPr lang="fr-CA" sz="3200" dirty="0">
              <a:solidFill>
                <a:srgbClr val="FFFFFF"/>
              </a:solidFill>
            </a:endParaRPr>
          </a:p>
        </p:txBody>
      </p:sp>
      <p:sp>
        <p:nvSpPr>
          <p:cNvPr id="2" name="ZoneTexte 1">
            <a:extLst>
              <a:ext uri="{FF2B5EF4-FFF2-40B4-BE49-F238E27FC236}">
                <a16:creationId xmlns:a16="http://schemas.microsoft.com/office/drawing/2014/main" id="{2F6573F9-5D8D-D1EE-A7A8-D28808FE8710}"/>
              </a:ext>
            </a:extLst>
          </p:cNvPr>
          <p:cNvSpPr txBox="1"/>
          <p:nvPr>
            <p:custDataLst>
              <p:tags r:id="rId22"/>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rgbClr val="A5DFE3"/>
                </a:solidFill>
                <a:effectLst/>
                <a:uLnTx/>
                <a:uFillTx/>
                <a:latin typeface="Montserrat Black" panose="00000A00000000000000" pitchFamily="2" charset="0"/>
              </a:rPr>
              <a:t>2</a:t>
            </a:r>
          </a:p>
        </p:txBody>
      </p:sp>
      <p:grpSp>
        <p:nvGrpSpPr>
          <p:cNvPr id="3" name="Groupe 2">
            <a:extLst>
              <a:ext uri="{FF2B5EF4-FFF2-40B4-BE49-F238E27FC236}">
                <a16:creationId xmlns:a16="http://schemas.microsoft.com/office/drawing/2014/main" id="{DE0A6B15-AF00-464E-709E-323053546A1D}"/>
              </a:ext>
            </a:extLst>
          </p:cNvPr>
          <p:cNvGrpSpPr/>
          <p:nvPr>
            <p:custDataLst>
              <p:tags r:id="rId23"/>
            </p:custDataLst>
          </p:nvPr>
        </p:nvGrpSpPr>
        <p:grpSpPr>
          <a:xfrm>
            <a:off x="11687823" y="6341913"/>
            <a:ext cx="504177" cy="379562"/>
            <a:chOff x="8489236" y="4781262"/>
            <a:chExt cx="842710" cy="636637"/>
          </a:xfrm>
        </p:grpSpPr>
        <p:sp>
          <p:nvSpPr>
            <p:cNvPr id="25" name="Ellipse 24">
              <a:extLst>
                <a:ext uri="{FF2B5EF4-FFF2-40B4-BE49-F238E27FC236}">
                  <a16:creationId xmlns:a16="http://schemas.microsoft.com/office/drawing/2014/main" id="{87FF936A-ABBF-2504-1438-336280B4B35E}"/>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6" name="ZoneTexte 25">
              <a:extLst>
                <a:ext uri="{FF2B5EF4-FFF2-40B4-BE49-F238E27FC236}">
                  <a16:creationId xmlns:a16="http://schemas.microsoft.com/office/drawing/2014/main" id="{7DABD299-0CE0-1166-0975-724DC2C7B8E6}"/>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5</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3939290000"/>
      </p:ext>
    </p:extLst>
  </p:cSld>
  <p:clrMapOvr>
    <a:masterClrMapping/>
  </p:clrMapOvr>
  <p:extLst>
    <p:ext uri="{6950BFC3-D8DA-4A85-94F7-54DA5524770B}">
      <p188:commentRel xmlns:p188="http://schemas.microsoft.com/office/powerpoint/2018/8/main" r:id="rId26"/>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ZoneTexte 23">
            <a:extLst>
              <a:ext uri="{FF2B5EF4-FFF2-40B4-BE49-F238E27FC236}">
                <a16:creationId xmlns:a16="http://schemas.microsoft.com/office/drawing/2014/main" id="{D83F5406-5B2B-DF81-DDA6-6C6C92BB47A3}"/>
              </a:ext>
            </a:extLst>
          </p:cNvPr>
          <p:cNvSpPr txBox="1"/>
          <p:nvPr>
            <p:custDataLst>
              <p:tags r:id="rId1"/>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rgbClr val="A5DFE3"/>
                </a:solidFill>
                <a:effectLst/>
                <a:uLnTx/>
                <a:uFillTx/>
                <a:latin typeface="Montserrat Black" panose="00000A00000000000000" pitchFamily="2" charset="0"/>
              </a:rPr>
              <a:t>2</a:t>
            </a:r>
          </a:p>
        </p:txBody>
      </p:sp>
      <p:grpSp>
        <p:nvGrpSpPr>
          <p:cNvPr id="25" name="Groupe 24">
            <a:extLst>
              <a:ext uri="{FF2B5EF4-FFF2-40B4-BE49-F238E27FC236}">
                <a16:creationId xmlns:a16="http://schemas.microsoft.com/office/drawing/2014/main" id="{691C9E77-8FDD-E43E-4616-9DCF5D3689FE}"/>
              </a:ext>
            </a:extLst>
          </p:cNvPr>
          <p:cNvGrpSpPr/>
          <p:nvPr>
            <p:custDataLst>
              <p:tags r:id="rId2"/>
            </p:custDataLst>
          </p:nvPr>
        </p:nvGrpSpPr>
        <p:grpSpPr>
          <a:xfrm>
            <a:off x="11687823" y="6341913"/>
            <a:ext cx="504177" cy="379562"/>
            <a:chOff x="8489236" y="4781262"/>
            <a:chExt cx="842710" cy="636637"/>
          </a:xfrm>
        </p:grpSpPr>
        <p:sp>
          <p:nvSpPr>
            <p:cNvPr id="26" name="Ellipse 25">
              <a:extLst>
                <a:ext uri="{FF2B5EF4-FFF2-40B4-BE49-F238E27FC236}">
                  <a16:creationId xmlns:a16="http://schemas.microsoft.com/office/drawing/2014/main" id="{F16BFCDC-5C17-62A6-D278-8D1E5CC2D338}"/>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7" name="ZoneTexte 26">
              <a:extLst>
                <a:ext uri="{FF2B5EF4-FFF2-40B4-BE49-F238E27FC236}">
                  <a16:creationId xmlns:a16="http://schemas.microsoft.com/office/drawing/2014/main" id="{67CB93C8-8CD6-873C-2427-481B81C0FD2E}"/>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6</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pic>
        <p:nvPicPr>
          <p:cNvPr id="4" name="Image 3" descr="Une image contenant texte, cercle, capture d’écran, disque compact&#10;&#10;Le contenu généré par l’IA peut être incorrect.">
            <a:extLst>
              <a:ext uri="{FF2B5EF4-FFF2-40B4-BE49-F238E27FC236}">
                <a16:creationId xmlns:a16="http://schemas.microsoft.com/office/drawing/2014/main" id="{87E89A7F-50C7-CD14-6A91-B0E7A4830EA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64045" y="255646"/>
            <a:ext cx="6387358" cy="6346707"/>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DA30B3-1DBD-834B-F6E2-DA6F5B518A20}"/>
            </a:ext>
          </a:extLst>
        </p:cNvPr>
        <p:cNvGrpSpPr/>
        <p:nvPr/>
      </p:nvGrpSpPr>
      <p:grpSpPr>
        <a:xfrm>
          <a:off x="0" y="0"/>
          <a:ext cx="0" cy="0"/>
          <a:chOff x="0" y="0"/>
          <a:chExt cx="0" cy="0"/>
        </a:xfrm>
      </p:grpSpPr>
      <p:sp>
        <p:nvSpPr>
          <p:cNvPr id="24" name="ZoneTexte 23">
            <a:extLst>
              <a:ext uri="{FF2B5EF4-FFF2-40B4-BE49-F238E27FC236}">
                <a16:creationId xmlns:a16="http://schemas.microsoft.com/office/drawing/2014/main" id="{1F6A704A-4DBB-661D-4933-CFEA126702DD}"/>
              </a:ext>
            </a:extLst>
          </p:cNvPr>
          <p:cNvSpPr txBox="1"/>
          <p:nvPr>
            <p:custDataLst>
              <p:tags r:id="rId1"/>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rgbClr val="A5DFE3"/>
                </a:solidFill>
                <a:effectLst/>
                <a:uLnTx/>
                <a:uFillTx/>
                <a:latin typeface="Montserrat Black" panose="00000A00000000000000" pitchFamily="2" charset="0"/>
              </a:rPr>
              <a:t>2</a:t>
            </a:r>
          </a:p>
        </p:txBody>
      </p:sp>
      <p:grpSp>
        <p:nvGrpSpPr>
          <p:cNvPr id="25" name="Groupe 24">
            <a:extLst>
              <a:ext uri="{FF2B5EF4-FFF2-40B4-BE49-F238E27FC236}">
                <a16:creationId xmlns:a16="http://schemas.microsoft.com/office/drawing/2014/main" id="{2D05414F-0D42-BD34-6954-1EEC0995FEFC}"/>
              </a:ext>
            </a:extLst>
          </p:cNvPr>
          <p:cNvGrpSpPr/>
          <p:nvPr>
            <p:custDataLst>
              <p:tags r:id="rId2"/>
            </p:custDataLst>
          </p:nvPr>
        </p:nvGrpSpPr>
        <p:grpSpPr>
          <a:xfrm>
            <a:off x="11687823" y="6341913"/>
            <a:ext cx="504177" cy="379562"/>
            <a:chOff x="8489236" y="4781262"/>
            <a:chExt cx="842710" cy="636637"/>
          </a:xfrm>
        </p:grpSpPr>
        <p:sp>
          <p:nvSpPr>
            <p:cNvPr id="26" name="Ellipse 25">
              <a:extLst>
                <a:ext uri="{FF2B5EF4-FFF2-40B4-BE49-F238E27FC236}">
                  <a16:creationId xmlns:a16="http://schemas.microsoft.com/office/drawing/2014/main" id="{3ACDE341-3089-DAF3-F5B7-D88896D1FF88}"/>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7" name="ZoneTexte 26">
              <a:extLst>
                <a:ext uri="{FF2B5EF4-FFF2-40B4-BE49-F238E27FC236}">
                  <a16:creationId xmlns:a16="http://schemas.microsoft.com/office/drawing/2014/main" id="{CAF959CC-4298-F79B-50CF-E327E9784BEC}"/>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7</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pic>
        <p:nvPicPr>
          <p:cNvPr id="4" name="Image 3" descr="Une image contenant cercle, texte, capture d’écran, Graphique&#10;&#10;Le contenu généré par l’IA peut être incorrect.">
            <a:extLst>
              <a:ext uri="{FF2B5EF4-FFF2-40B4-BE49-F238E27FC236}">
                <a16:creationId xmlns:a16="http://schemas.microsoft.com/office/drawing/2014/main" id="{77B56C6A-92AB-59E0-916C-B87C5406E4A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36721" y="148133"/>
            <a:ext cx="6613827" cy="6571735"/>
          </a:xfrm>
          <a:prstGeom prst="rect">
            <a:avLst/>
          </a:prstGeom>
        </p:spPr>
      </p:pic>
    </p:spTree>
    <p:extLst>
      <p:ext uri="{BB962C8B-B14F-4D97-AF65-F5344CB8AC3E}">
        <p14:creationId xmlns:p14="http://schemas.microsoft.com/office/powerpoint/2010/main" val="2459160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F25D647D-6AAE-AF76-114D-14A9DD142DF6}"/>
              </a:ext>
            </a:extLst>
          </p:cNvPr>
          <p:cNvSpPr>
            <a:spLocks noGrp="1"/>
          </p:cNvSpPr>
          <p:nvPr>
            <p:ph type="ctrTitle"/>
            <p:custDataLst>
              <p:tags r:id="rId1"/>
            </p:custDataLst>
          </p:nvPr>
        </p:nvSpPr>
        <p:spPr/>
        <p:txBody>
          <a:bodyPr>
            <a:normAutofit/>
          </a:bodyPr>
          <a:lstStyle/>
          <a:p>
            <a:r>
              <a:rPr lang="fr-CA" sz="3200" dirty="0">
                <a:latin typeface="+mj-lt"/>
                <a:ea typeface="Aptos" panose="020B0004020202020204" pitchFamily="34" charset="0"/>
                <a:cs typeface="Times New Roman" panose="02020603050405020304" pitchFamily="18" charset="0"/>
              </a:rPr>
              <a:t>L</a:t>
            </a:r>
            <a:r>
              <a:rPr lang="fr-CA" sz="3200" dirty="0">
                <a:effectLst/>
                <a:latin typeface="+mj-lt"/>
                <a:ea typeface="Aptos" panose="020B0004020202020204" pitchFamily="34" charset="0"/>
                <a:cs typeface="Times New Roman" panose="02020603050405020304" pitchFamily="18" charset="0"/>
              </a:rPr>
              <a:t>es normes sociales de beauté peuvent-elles influencer nos préférences en termes d’apparence?</a:t>
            </a:r>
            <a:endParaRPr lang="fr-CA" sz="8800" dirty="0">
              <a:latin typeface="+mj-lt"/>
            </a:endParaRPr>
          </a:p>
        </p:txBody>
      </p:sp>
      <p:sp>
        <p:nvSpPr>
          <p:cNvPr id="7" name="Espace réservé du texte 6">
            <a:extLst>
              <a:ext uri="{FF2B5EF4-FFF2-40B4-BE49-F238E27FC236}">
                <a16:creationId xmlns:a16="http://schemas.microsoft.com/office/drawing/2014/main" id="{99725B45-7980-DB4E-1139-341B6AB3DB62}"/>
              </a:ext>
            </a:extLst>
          </p:cNvPr>
          <p:cNvSpPr>
            <a:spLocks noGrp="1"/>
          </p:cNvSpPr>
          <p:nvPr>
            <p:ph type="body" sz="quarter" idx="13"/>
            <p:custDataLst>
              <p:tags r:id="rId2"/>
            </p:custDataLst>
          </p:nvPr>
        </p:nvSpPr>
        <p:spPr/>
        <p:txBody>
          <a:bodyPr/>
          <a:lstStyle/>
          <a:p>
            <a:endParaRPr lang="fr-CA"/>
          </a:p>
        </p:txBody>
      </p:sp>
      <p:sp>
        <p:nvSpPr>
          <p:cNvPr id="8" name="Rectangle : coins arrondis 7">
            <a:extLst>
              <a:ext uri="{FF2B5EF4-FFF2-40B4-BE49-F238E27FC236}">
                <a16:creationId xmlns:a16="http://schemas.microsoft.com/office/drawing/2014/main" id="{770097AA-F6BE-EA45-964D-C49E1C656245}"/>
              </a:ext>
            </a:extLst>
          </p:cNvPr>
          <p:cNvSpPr/>
          <p:nvPr>
            <p:custDataLst>
              <p:tags r:id="rId3"/>
            </p:custDataLst>
          </p:nvPr>
        </p:nvSpPr>
        <p:spPr>
          <a:xfrm>
            <a:off x="2656114" y="4234541"/>
            <a:ext cx="1545772" cy="881743"/>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solidFill>
                  <a:srgbClr val="B0D7EC"/>
                </a:solidFill>
                <a:latin typeface="+mj-lt"/>
              </a:rPr>
              <a:t>OUI</a:t>
            </a:r>
          </a:p>
        </p:txBody>
      </p:sp>
      <p:sp>
        <p:nvSpPr>
          <p:cNvPr id="9" name="Rectangle : coins arrondis 8">
            <a:extLst>
              <a:ext uri="{FF2B5EF4-FFF2-40B4-BE49-F238E27FC236}">
                <a16:creationId xmlns:a16="http://schemas.microsoft.com/office/drawing/2014/main" id="{80713B83-5B95-D14F-5F57-DE6CC5B222BD}"/>
              </a:ext>
            </a:extLst>
          </p:cNvPr>
          <p:cNvSpPr/>
          <p:nvPr>
            <p:custDataLst>
              <p:tags r:id="rId4"/>
            </p:custDataLst>
          </p:nvPr>
        </p:nvSpPr>
        <p:spPr>
          <a:xfrm>
            <a:off x="8273143" y="4234541"/>
            <a:ext cx="1545772" cy="881743"/>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solidFill>
                  <a:srgbClr val="B0D7EC"/>
                </a:solidFill>
                <a:latin typeface="+mj-lt"/>
              </a:rPr>
              <a:t>NON</a:t>
            </a:r>
          </a:p>
        </p:txBody>
      </p:sp>
      <p:sp>
        <p:nvSpPr>
          <p:cNvPr id="2" name="ZoneTexte 1">
            <a:extLst>
              <a:ext uri="{FF2B5EF4-FFF2-40B4-BE49-F238E27FC236}">
                <a16:creationId xmlns:a16="http://schemas.microsoft.com/office/drawing/2014/main" id="{4E587D5A-DA2C-0A7C-58F5-FCCB1C49D5CB}"/>
              </a:ext>
            </a:extLst>
          </p:cNvPr>
          <p:cNvSpPr txBox="1"/>
          <p:nvPr>
            <p:custDataLst>
              <p:tags r:id="rId5"/>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rgbClr val="A5DFE3"/>
                </a:solidFill>
                <a:effectLst/>
                <a:uLnTx/>
                <a:uFillTx/>
                <a:latin typeface="Montserrat Black" panose="00000A00000000000000" pitchFamily="2" charset="0"/>
              </a:rPr>
              <a:t>2</a:t>
            </a:r>
          </a:p>
        </p:txBody>
      </p:sp>
      <p:grpSp>
        <p:nvGrpSpPr>
          <p:cNvPr id="3" name="Groupe 2">
            <a:extLst>
              <a:ext uri="{FF2B5EF4-FFF2-40B4-BE49-F238E27FC236}">
                <a16:creationId xmlns:a16="http://schemas.microsoft.com/office/drawing/2014/main" id="{1651C85D-E0AA-623F-06BE-CE36B37EB2C5}"/>
              </a:ext>
            </a:extLst>
          </p:cNvPr>
          <p:cNvGrpSpPr/>
          <p:nvPr>
            <p:custDataLst>
              <p:tags r:id="rId6"/>
            </p:custDataLst>
          </p:nvPr>
        </p:nvGrpSpPr>
        <p:grpSpPr>
          <a:xfrm>
            <a:off x="11687823" y="6341913"/>
            <a:ext cx="504177" cy="379562"/>
            <a:chOff x="8489236" y="4781262"/>
            <a:chExt cx="842710" cy="636637"/>
          </a:xfrm>
        </p:grpSpPr>
        <p:sp>
          <p:nvSpPr>
            <p:cNvPr id="4" name="Ellipse 3">
              <a:extLst>
                <a:ext uri="{FF2B5EF4-FFF2-40B4-BE49-F238E27FC236}">
                  <a16:creationId xmlns:a16="http://schemas.microsoft.com/office/drawing/2014/main" id="{45A9F208-1CE0-286D-A231-0B610BD44037}"/>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ZoneTexte 5">
              <a:extLst>
                <a:ext uri="{FF2B5EF4-FFF2-40B4-BE49-F238E27FC236}">
                  <a16:creationId xmlns:a16="http://schemas.microsoft.com/office/drawing/2014/main" id="{B4162B80-3F65-CCE9-3FCE-C0598838D2CC}"/>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8</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4000629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B2AC344-7A55-F046-0A8D-33D5C7ED2B66}"/>
              </a:ext>
            </a:extLst>
          </p:cNvPr>
          <p:cNvSpPr>
            <a:spLocks noGrp="1"/>
          </p:cNvSpPr>
          <p:nvPr>
            <p:ph type="title"/>
            <p:custDataLst>
              <p:tags r:id="rId1"/>
            </p:custDataLst>
          </p:nvPr>
        </p:nvSpPr>
        <p:spPr>
          <a:xfrm>
            <a:off x="838200" y="365125"/>
            <a:ext cx="10515600" cy="1648732"/>
          </a:xfrm>
        </p:spPr>
        <p:txBody>
          <a:bodyPr>
            <a:normAutofit fontScale="90000"/>
          </a:bodyPr>
          <a:lstStyle/>
          <a:p>
            <a:r>
              <a:rPr lang="fr-CA" sz="3200" dirty="0">
                <a:latin typeface="+mj-lt"/>
                <a:ea typeface="Aptos" panose="020B0004020202020204" pitchFamily="34" charset="0"/>
                <a:cs typeface="Times New Roman" panose="02020603050405020304" pitchFamily="18" charset="0"/>
              </a:rPr>
              <a:t>Quels sont les effets de l’exposition aux</a:t>
            </a:r>
            <a:r>
              <a:rPr lang="fr-CA" sz="3200" dirty="0">
                <a:effectLst/>
                <a:latin typeface="+mj-lt"/>
                <a:ea typeface="Aptos" panose="020B0004020202020204" pitchFamily="34" charset="0"/>
                <a:cs typeface="Times New Roman" panose="02020603050405020304" pitchFamily="18" charset="0"/>
              </a:rPr>
              <a:t> normes sociales de beauté? </a:t>
            </a:r>
            <a:br>
              <a:rPr lang="fr-CA" sz="3200" dirty="0">
                <a:effectLst/>
                <a:latin typeface="+mj-lt"/>
                <a:ea typeface="Aptos" panose="020B0004020202020204" pitchFamily="34" charset="0"/>
                <a:cs typeface="Times New Roman" panose="02020603050405020304" pitchFamily="18" charset="0"/>
              </a:rPr>
            </a:br>
            <a:br>
              <a:rPr lang="fr-CA" sz="3200" dirty="0">
                <a:effectLst/>
                <a:latin typeface="+mj-lt"/>
                <a:ea typeface="Aptos" panose="020B0004020202020204" pitchFamily="34" charset="0"/>
                <a:cs typeface="Times New Roman" panose="02020603050405020304" pitchFamily="18" charset="0"/>
              </a:rPr>
            </a:br>
            <a:r>
              <a:rPr lang="fr-CA" sz="3200" dirty="0">
                <a:effectLst/>
                <a:latin typeface="+mj-lt"/>
                <a:ea typeface="Aptos" panose="020B0004020202020204" pitchFamily="34" charset="0"/>
                <a:cs typeface="Times New Roman" panose="02020603050405020304" pitchFamily="18" charset="0"/>
              </a:rPr>
              <a:t>Identifie l’énoncé qui est FAUX</a:t>
            </a:r>
            <a:endParaRPr lang="fr-CA" sz="6600" dirty="0">
              <a:latin typeface="+mj-lt"/>
            </a:endParaRPr>
          </a:p>
        </p:txBody>
      </p:sp>
      <p:sp>
        <p:nvSpPr>
          <p:cNvPr id="3" name="Espace réservé du contenu 2">
            <a:extLst>
              <a:ext uri="{FF2B5EF4-FFF2-40B4-BE49-F238E27FC236}">
                <a16:creationId xmlns:a16="http://schemas.microsoft.com/office/drawing/2014/main" id="{32749839-0AFB-A9E5-FAAE-D134E15F399E}"/>
              </a:ext>
            </a:extLst>
          </p:cNvPr>
          <p:cNvSpPr>
            <a:spLocks noGrp="1"/>
          </p:cNvSpPr>
          <p:nvPr>
            <p:ph idx="1"/>
            <p:custDataLst>
              <p:tags r:id="rId2"/>
            </p:custDataLst>
          </p:nvPr>
        </p:nvSpPr>
        <p:spPr>
          <a:xfrm>
            <a:off x="838200" y="2631167"/>
            <a:ext cx="10515600" cy="2985862"/>
          </a:xfrm>
        </p:spPr>
        <p:txBody>
          <a:bodyPr>
            <a:normAutofit/>
          </a:bodyPr>
          <a:lstStyle/>
          <a:p>
            <a:pPr marL="457200" indent="-457200">
              <a:buFont typeface="+mj-lt"/>
              <a:buAutoNum type="alphaLcParenR"/>
            </a:pPr>
            <a:r>
              <a:rPr lang="fr-CA" sz="2400" dirty="0"/>
              <a:t>Créer une pression à se conformer</a:t>
            </a:r>
          </a:p>
          <a:p>
            <a:pPr marL="457200" indent="-457200">
              <a:buFont typeface="+mj-lt"/>
              <a:buAutoNum type="alphaLcParenR"/>
            </a:pPr>
            <a:r>
              <a:rPr lang="fr-CA" sz="2400" dirty="0"/>
              <a:t>Accentuer les stéréotypes de genre</a:t>
            </a:r>
          </a:p>
          <a:p>
            <a:pPr marL="457200" indent="-457200">
              <a:buFont typeface="+mj-lt"/>
              <a:buAutoNum type="alphaLcParenR"/>
            </a:pPr>
            <a:r>
              <a:rPr lang="fr-CA" sz="2400" dirty="0"/>
              <a:t>Présenter une vision faussée de la sexualité</a:t>
            </a:r>
          </a:p>
          <a:p>
            <a:pPr marL="457200" indent="-457200">
              <a:buFont typeface="+mj-lt"/>
              <a:buAutoNum type="alphaLcParenR"/>
            </a:pPr>
            <a:r>
              <a:rPr lang="fr-CA" sz="2400" dirty="0"/>
              <a:t>Réduire les préjugés en lien avec le format corporel</a:t>
            </a:r>
          </a:p>
          <a:p>
            <a:pPr marL="457200" indent="-457200">
              <a:buFont typeface="+mj-lt"/>
              <a:buAutoNum type="alphaLcParenR"/>
            </a:pPr>
            <a:r>
              <a:rPr lang="fr-CA" sz="2400" dirty="0"/>
              <a:t>Fragiliser l’estime de soi</a:t>
            </a:r>
          </a:p>
        </p:txBody>
      </p:sp>
      <p:sp>
        <p:nvSpPr>
          <p:cNvPr id="4" name="Espace réservé du contenu 3">
            <a:extLst>
              <a:ext uri="{FF2B5EF4-FFF2-40B4-BE49-F238E27FC236}">
                <a16:creationId xmlns:a16="http://schemas.microsoft.com/office/drawing/2014/main" id="{B9C8914D-FAF5-DA98-74F8-CA87D07C6850}"/>
              </a:ext>
            </a:extLst>
          </p:cNvPr>
          <p:cNvSpPr>
            <a:spLocks noGrp="1"/>
          </p:cNvSpPr>
          <p:nvPr>
            <p:ph sz="quarter" idx="13"/>
            <p:custDataLst>
              <p:tags r:id="rId3"/>
            </p:custDataLst>
          </p:nvPr>
        </p:nvSpPr>
        <p:spPr/>
        <p:txBody>
          <a:bodyPr/>
          <a:lstStyle/>
          <a:p>
            <a:endParaRPr lang="fr-CA"/>
          </a:p>
        </p:txBody>
      </p:sp>
      <p:sp>
        <p:nvSpPr>
          <p:cNvPr id="5" name="Ellipse 4">
            <a:extLst>
              <a:ext uri="{FF2B5EF4-FFF2-40B4-BE49-F238E27FC236}">
                <a16:creationId xmlns:a16="http://schemas.microsoft.com/office/drawing/2014/main" id="{F303CF8F-1C27-C2D8-B721-8F1B989F3712}"/>
              </a:ext>
            </a:extLst>
          </p:cNvPr>
          <p:cNvSpPr/>
          <p:nvPr>
            <p:custDataLst>
              <p:tags r:id="rId4"/>
            </p:custDataLst>
          </p:nvPr>
        </p:nvSpPr>
        <p:spPr>
          <a:xfrm>
            <a:off x="435429" y="3925661"/>
            <a:ext cx="8469086" cy="592817"/>
          </a:xfrm>
          <a:prstGeom prst="ellipse">
            <a:avLst/>
          </a:prstGeom>
          <a:noFill/>
          <a:ln w="28575">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11" name="Graphique 10">
            <a:extLst>
              <a:ext uri="{FF2B5EF4-FFF2-40B4-BE49-F238E27FC236}">
                <a16:creationId xmlns:a16="http://schemas.microsoft.com/office/drawing/2014/main" id="{4715A747-58E9-3664-3F21-CBEA3210C4B3}"/>
              </a:ext>
            </a:extLst>
          </p:cNvPr>
          <p:cNvPicPr>
            <a:picLocks noChangeAspect="1"/>
          </p:cNvPicPr>
          <p:nvPr>
            <p:custDataLst>
              <p:tags r:id="rId5"/>
            </p:custDataLst>
          </p:nvPr>
        </p:nvPicPr>
        <p:blipFill>
          <a:blip r:embed="rId12">
            <a:extLst>
              <a:ext uri="{96DAC541-7B7A-43D3-8B79-37D633B846F1}">
                <asvg:svgBlip xmlns:asvg="http://schemas.microsoft.com/office/drawing/2016/SVG/main" r:embed="rId13"/>
              </a:ext>
            </a:extLst>
          </a:blip>
          <a:stretch>
            <a:fillRect/>
          </a:stretch>
        </p:blipFill>
        <p:spPr>
          <a:xfrm rot="20383377" flipV="1">
            <a:off x="4935726" y="4458682"/>
            <a:ext cx="765804" cy="1025630"/>
          </a:xfrm>
          <a:prstGeom prst="rect">
            <a:avLst/>
          </a:prstGeom>
        </p:spPr>
      </p:pic>
      <p:sp>
        <p:nvSpPr>
          <p:cNvPr id="12" name="ZoneTexte 11">
            <a:extLst>
              <a:ext uri="{FF2B5EF4-FFF2-40B4-BE49-F238E27FC236}">
                <a16:creationId xmlns:a16="http://schemas.microsoft.com/office/drawing/2014/main" id="{D1A16CD2-31D3-DE98-73CB-8EB54887B0F9}"/>
              </a:ext>
            </a:extLst>
          </p:cNvPr>
          <p:cNvSpPr txBox="1"/>
          <p:nvPr>
            <p:custDataLst>
              <p:tags r:id="rId6"/>
            </p:custDataLst>
          </p:nvPr>
        </p:nvSpPr>
        <p:spPr>
          <a:xfrm>
            <a:off x="5899561" y="5135788"/>
            <a:ext cx="5410200" cy="830997"/>
          </a:xfrm>
          <a:prstGeom prst="rect">
            <a:avLst/>
          </a:prstGeom>
          <a:noFill/>
        </p:spPr>
        <p:txBody>
          <a:bodyPr wrap="square" rtlCol="0">
            <a:spAutoFit/>
          </a:bodyPr>
          <a:lstStyle/>
          <a:p>
            <a:r>
              <a:rPr lang="fr-CA" sz="2400" dirty="0">
                <a:solidFill>
                  <a:srgbClr val="006280"/>
                </a:solidFill>
              </a:rPr>
              <a:t>Entretenir les préjugés en lien avec le format corporel</a:t>
            </a:r>
          </a:p>
        </p:txBody>
      </p:sp>
      <p:sp>
        <p:nvSpPr>
          <p:cNvPr id="13" name="Signe de multiplication 12">
            <a:extLst>
              <a:ext uri="{FF2B5EF4-FFF2-40B4-BE49-F238E27FC236}">
                <a16:creationId xmlns:a16="http://schemas.microsoft.com/office/drawing/2014/main" id="{8B26EEF8-7B9B-4919-7FC4-74084742037C}"/>
              </a:ext>
            </a:extLst>
          </p:cNvPr>
          <p:cNvSpPr/>
          <p:nvPr>
            <p:custDataLst>
              <p:tags r:id="rId7"/>
            </p:custDataLst>
          </p:nvPr>
        </p:nvSpPr>
        <p:spPr>
          <a:xfrm>
            <a:off x="1552575" y="3903134"/>
            <a:ext cx="609600" cy="479878"/>
          </a:xfrm>
          <a:prstGeom prst="mathMultiply">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6" name="ZoneTexte 5">
            <a:extLst>
              <a:ext uri="{FF2B5EF4-FFF2-40B4-BE49-F238E27FC236}">
                <a16:creationId xmlns:a16="http://schemas.microsoft.com/office/drawing/2014/main" id="{D2418F6E-AB01-EC84-EE2E-D4D4F890CEB8}"/>
              </a:ext>
            </a:extLst>
          </p:cNvPr>
          <p:cNvSpPr txBox="1"/>
          <p:nvPr>
            <p:custDataLst>
              <p:tags r:id="rId8"/>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rgbClr val="A5DFE3"/>
                </a:solidFill>
                <a:effectLst/>
                <a:uLnTx/>
                <a:uFillTx/>
                <a:latin typeface="Montserrat Black" panose="00000A00000000000000" pitchFamily="2" charset="0"/>
              </a:rPr>
              <a:t>2</a:t>
            </a:r>
          </a:p>
        </p:txBody>
      </p:sp>
      <p:grpSp>
        <p:nvGrpSpPr>
          <p:cNvPr id="7" name="Groupe 6">
            <a:extLst>
              <a:ext uri="{FF2B5EF4-FFF2-40B4-BE49-F238E27FC236}">
                <a16:creationId xmlns:a16="http://schemas.microsoft.com/office/drawing/2014/main" id="{F4686F5B-35EF-4F71-473E-7ACD577F4C37}"/>
              </a:ext>
            </a:extLst>
          </p:cNvPr>
          <p:cNvGrpSpPr/>
          <p:nvPr>
            <p:custDataLst>
              <p:tags r:id="rId9"/>
            </p:custDataLst>
          </p:nvPr>
        </p:nvGrpSpPr>
        <p:grpSpPr>
          <a:xfrm>
            <a:off x="11687823" y="6341913"/>
            <a:ext cx="504177" cy="379562"/>
            <a:chOff x="8489236" y="4781262"/>
            <a:chExt cx="842710" cy="636637"/>
          </a:xfrm>
        </p:grpSpPr>
        <p:sp>
          <p:nvSpPr>
            <p:cNvPr id="8" name="Ellipse 7">
              <a:extLst>
                <a:ext uri="{FF2B5EF4-FFF2-40B4-BE49-F238E27FC236}">
                  <a16:creationId xmlns:a16="http://schemas.microsoft.com/office/drawing/2014/main" id="{EFD04726-F062-CE89-EA1D-76C339007DD6}"/>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 name="ZoneTexte 8">
              <a:extLst>
                <a:ext uri="{FF2B5EF4-FFF2-40B4-BE49-F238E27FC236}">
                  <a16:creationId xmlns:a16="http://schemas.microsoft.com/office/drawing/2014/main" id="{C6B89928-20D7-8096-77D2-8D11E1F79EE6}"/>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9</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4182400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p:bldP spid="1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NUM" val="4"/>
</p:tagLst>
</file>

<file path=ppt/tags/tag10.xml><?xml version="1.0" encoding="utf-8"?>
<p:tagLst xmlns:a="http://schemas.openxmlformats.org/drawingml/2006/main" xmlns:r="http://schemas.openxmlformats.org/officeDocument/2006/relationships" xmlns:p="http://schemas.openxmlformats.org/presentationml/2006/main">
  <p:tag name="NUM" val="5"/>
</p:tagLst>
</file>

<file path=ppt/tags/tag11.xml><?xml version="1.0" encoding="utf-8"?>
<p:tagLst xmlns:a="http://schemas.openxmlformats.org/drawingml/2006/main" xmlns:r="http://schemas.openxmlformats.org/officeDocument/2006/relationships" xmlns:p="http://schemas.openxmlformats.org/presentationml/2006/main">
  <p:tag name="NUM" val="6"/>
</p:tagLst>
</file>

<file path=ppt/tags/tag12.xml><?xml version="1.0" encoding="utf-8"?>
<p:tagLst xmlns:a="http://schemas.openxmlformats.org/drawingml/2006/main" xmlns:r="http://schemas.openxmlformats.org/officeDocument/2006/relationships" xmlns:p="http://schemas.openxmlformats.org/presentationml/2006/main">
  <p:tag name="NUM" val="5"/>
</p:tagLst>
</file>

<file path=ppt/tags/tag13.xml><?xml version="1.0" encoding="utf-8"?>
<p:tagLst xmlns:a="http://schemas.openxmlformats.org/drawingml/2006/main" xmlns:r="http://schemas.openxmlformats.org/officeDocument/2006/relationships" xmlns:p="http://schemas.openxmlformats.org/presentationml/2006/main">
  <p:tag name="NUM" val="8"/>
</p:tagLst>
</file>

<file path=ppt/tags/tag14.xml><?xml version="1.0" encoding="utf-8"?>
<p:tagLst xmlns:a="http://schemas.openxmlformats.org/drawingml/2006/main" xmlns:r="http://schemas.openxmlformats.org/officeDocument/2006/relationships" xmlns:p="http://schemas.openxmlformats.org/presentationml/2006/main">
  <p:tag name="NUM" val="5"/>
</p:tagLst>
</file>

<file path=ppt/tags/tag15.xml><?xml version="1.0" encoding="utf-8"?>
<p:tagLst xmlns:a="http://schemas.openxmlformats.org/drawingml/2006/main" xmlns:r="http://schemas.openxmlformats.org/officeDocument/2006/relationships" xmlns:p="http://schemas.openxmlformats.org/presentationml/2006/main">
  <p:tag name="NUM" val="4"/>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3"/>
</p:tagLst>
</file>

<file path=ppt/tags/tag19.xml><?xml version="1.0" encoding="utf-8"?>
<p:tagLst xmlns:a="http://schemas.openxmlformats.org/drawingml/2006/main" xmlns:r="http://schemas.openxmlformats.org/officeDocument/2006/relationships" xmlns:p="http://schemas.openxmlformats.org/presentationml/2006/main">
  <p:tag name="NUM" val="4"/>
</p:tagLst>
</file>

<file path=ppt/tags/tag2.xml><?xml version="1.0" encoding="utf-8"?>
<p:tagLst xmlns:a="http://schemas.openxmlformats.org/drawingml/2006/main" xmlns:r="http://schemas.openxmlformats.org/officeDocument/2006/relationships" xmlns:p="http://schemas.openxmlformats.org/presentationml/2006/main">
  <p:tag name="NUM" val="5"/>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3.xml><?xml version="1.0" encoding="utf-8"?>
<p:tagLst xmlns:a="http://schemas.openxmlformats.org/drawingml/2006/main" xmlns:r="http://schemas.openxmlformats.org/officeDocument/2006/relationships" xmlns:p="http://schemas.openxmlformats.org/presentationml/2006/main">
  <p:tag name="NUM" val="4"/>
</p:tagLst>
</file>

<file path=ppt/tags/tag24.xml><?xml version="1.0" encoding="utf-8"?>
<p:tagLst xmlns:a="http://schemas.openxmlformats.org/drawingml/2006/main" xmlns:r="http://schemas.openxmlformats.org/officeDocument/2006/relationships" xmlns:p="http://schemas.openxmlformats.org/presentationml/2006/main">
  <p:tag name="NUM" val="5"/>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7.xml><?xml version="1.0" encoding="utf-8"?>
<p:tagLst xmlns:a="http://schemas.openxmlformats.org/drawingml/2006/main" xmlns:r="http://schemas.openxmlformats.org/officeDocument/2006/relationships" xmlns:p="http://schemas.openxmlformats.org/presentationml/2006/main">
  <p:tag name="NUM" val="3"/>
</p:tagLst>
</file>

<file path=ppt/tags/tag28.xml><?xml version="1.0" encoding="utf-8"?>
<p:tagLst xmlns:a="http://schemas.openxmlformats.org/drawingml/2006/main" xmlns:r="http://schemas.openxmlformats.org/officeDocument/2006/relationships" xmlns:p="http://schemas.openxmlformats.org/presentationml/2006/main">
  <p:tag name="NUM" val="4"/>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6"/>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3"/>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2"/>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3"/>
</p:tagLst>
</file>

<file path=ppt/tags/tag37.xml><?xml version="1.0" encoding="utf-8"?>
<p:tagLst xmlns:a="http://schemas.openxmlformats.org/drawingml/2006/main" xmlns:r="http://schemas.openxmlformats.org/officeDocument/2006/relationships" xmlns:p="http://schemas.openxmlformats.org/presentationml/2006/main">
  <p:tag name="NUM" val="4"/>
</p:tagLst>
</file>

<file path=ppt/tags/tag38.xml><?xml version="1.0" encoding="utf-8"?>
<p:tagLst xmlns:a="http://schemas.openxmlformats.org/drawingml/2006/main" xmlns:r="http://schemas.openxmlformats.org/officeDocument/2006/relationships" xmlns:p="http://schemas.openxmlformats.org/presentationml/2006/main">
  <p:tag name="NUM" val="5"/>
</p:tagLst>
</file>

<file path=ppt/tags/tag39.xml><?xml version="1.0" encoding="utf-8"?>
<p:tagLst xmlns:a="http://schemas.openxmlformats.org/drawingml/2006/main" xmlns:r="http://schemas.openxmlformats.org/officeDocument/2006/relationships" xmlns:p="http://schemas.openxmlformats.org/presentationml/2006/main">
  <p:tag name="NUM" val="6"/>
</p:tagLst>
</file>

<file path=ppt/tags/tag4.xml><?xml version="1.0" encoding="utf-8"?>
<p:tagLst xmlns:a="http://schemas.openxmlformats.org/drawingml/2006/main" xmlns:r="http://schemas.openxmlformats.org/officeDocument/2006/relationships" xmlns:p="http://schemas.openxmlformats.org/presentationml/2006/main">
  <p:tag name="NUM" val="8"/>
</p:tagLst>
</file>

<file path=ppt/tags/tag40.xml><?xml version="1.0" encoding="utf-8"?>
<p:tagLst xmlns:a="http://schemas.openxmlformats.org/drawingml/2006/main" xmlns:r="http://schemas.openxmlformats.org/officeDocument/2006/relationships" xmlns:p="http://schemas.openxmlformats.org/presentationml/2006/main">
  <p:tag name="NUM" val="7"/>
</p:tagLst>
</file>

<file path=ppt/tags/tag41.xml><?xml version="1.0" encoding="utf-8"?>
<p:tagLst xmlns:a="http://schemas.openxmlformats.org/drawingml/2006/main" xmlns:r="http://schemas.openxmlformats.org/officeDocument/2006/relationships" xmlns:p="http://schemas.openxmlformats.org/presentationml/2006/main">
  <p:tag name="NUM" val="8"/>
</p:tagLst>
</file>

<file path=ppt/tags/tag42.xml><?xml version="1.0" encoding="utf-8"?>
<p:tagLst xmlns:a="http://schemas.openxmlformats.org/drawingml/2006/main" xmlns:r="http://schemas.openxmlformats.org/officeDocument/2006/relationships" xmlns:p="http://schemas.openxmlformats.org/presentationml/2006/main">
  <p:tag name="NUM" val="9"/>
</p:tagLst>
</file>

<file path=ppt/tags/tag43.xml><?xml version="1.0" encoding="utf-8"?>
<p:tagLst xmlns:a="http://schemas.openxmlformats.org/drawingml/2006/main" xmlns:r="http://schemas.openxmlformats.org/officeDocument/2006/relationships" xmlns:p="http://schemas.openxmlformats.org/presentationml/2006/main">
  <p:tag name="NUM" val="10"/>
</p:tagLst>
</file>

<file path=ppt/tags/tag44.xml><?xml version="1.0" encoding="utf-8"?>
<p:tagLst xmlns:a="http://schemas.openxmlformats.org/drawingml/2006/main" xmlns:r="http://schemas.openxmlformats.org/officeDocument/2006/relationships" xmlns:p="http://schemas.openxmlformats.org/presentationml/2006/main">
  <p:tag name="NUM" val="11"/>
</p:tagLst>
</file>

<file path=ppt/tags/tag45.xml><?xml version="1.0" encoding="utf-8"?>
<p:tagLst xmlns:a="http://schemas.openxmlformats.org/drawingml/2006/main" xmlns:r="http://schemas.openxmlformats.org/officeDocument/2006/relationships" xmlns:p="http://schemas.openxmlformats.org/presentationml/2006/main">
  <p:tag name="NUM" val="12"/>
</p:tagLst>
</file>

<file path=ppt/tags/tag46.xml><?xml version="1.0" encoding="utf-8"?>
<p:tagLst xmlns:a="http://schemas.openxmlformats.org/drawingml/2006/main" xmlns:r="http://schemas.openxmlformats.org/officeDocument/2006/relationships" xmlns:p="http://schemas.openxmlformats.org/presentationml/2006/main">
  <p:tag name="NUM" val="13"/>
</p:tagLst>
</file>

<file path=ppt/tags/tag47.xml><?xml version="1.0" encoding="utf-8"?>
<p:tagLst xmlns:a="http://schemas.openxmlformats.org/drawingml/2006/main" xmlns:r="http://schemas.openxmlformats.org/officeDocument/2006/relationships" xmlns:p="http://schemas.openxmlformats.org/presentationml/2006/main">
  <p:tag name="NUM" val="14"/>
</p:tagLst>
</file>

<file path=ppt/tags/tag48.xml><?xml version="1.0" encoding="utf-8"?>
<p:tagLst xmlns:a="http://schemas.openxmlformats.org/drawingml/2006/main" xmlns:r="http://schemas.openxmlformats.org/officeDocument/2006/relationships" xmlns:p="http://schemas.openxmlformats.org/presentationml/2006/main">
  <p:tag name="NUM" val="15"/>
</p:tagLst>
</file>

<file path=ppt/tags/tag49.xml><?xml version="1.0" encoding="utf-8"?>
<p:tagLst xmlns:a="http://schemas.openxmlformats.org/drawingml/2006/main" xmlns:r="http://schemas.openxmlformats.org/officeDocument/2006/relationships" xmlns:p="http://schemas.openxmlformats.org/presentationml/2006/main">
  <p:tag name="NUM" val="16"/>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17"/>
</p:tagLst>
</file>

<file path=ppt/tags/tag51.xml><?xml version="1.0" encoding="utf-8"?>
<p:tagLst xmlns:a="http://schemas.openxmlformats.org/drawingml/2006/main" xmlns:r="http://schemas.openxmlformats.org/officeDocument/2006/relationships" xmlns:p="http://schemas.openxmlformats.org/presentationml/2006/main">
  <p:tag name="NUM" val="18"/>
</p:tagLst>
</file>

<file path=ppt/tags/tag52.xml><?xml version="1.0" encoding="utf-8"?>
<p:tagLst xmlns:a="http://schemas.openxmlformats.org/drawingml/2006/main" xmlns:r="http://schemas.openxmlformats.org/officeDocument/2006/relationships" xmlns:p="http://schemas.openxmlformats.org/presentationml/2006/main">
  <p:tag name="NUM" val="19"/>
</p:tagLst>
</file>

<file path=ppt/tags/tag53.xml><?xml version="1.0" encoding="utf-8"?>
<p:tagLst xmlns:a="http://schemas.openxmlformats.org/drawingml/2006/main" xmlns:r="http://schemas.openxmlformats.org/officeDocument/2006/relationships" xmlns:p="http://schemas.openxmlformats.org/presentationml/2006/main">
  <p:tag name="NUM" val="20"/>
</p:tagLst>
</file>

<file path=ppt/tags/tag54.xml><?xml version="1.0" encoding="utf-8"?>
<p:tagLst xmlns:a="http://schemas.openxmlformats.org/drawingml/2006/main" xmlns:r="http://schemas.openxmlformats.org/officeDocument/2006/relationships" xmlns:p="http://schemas.openxmlformats.org/presentationml/2006/main">
  <p:tag name="NUM" val="21"/>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NUM" val="2"/>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2"/>
</p:tagLst>
</file>

<file path=ppt/tags/tag59.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4"/>
</p:tagLst>
</file>

<file path=ppt/tags/tag60.xml><?xml version="1.0" encoding="utf-8"?>
<p:tagLst xmlns:a="http://schemas.openxmlformats.org/drawingml/2006/main" xmlns:r="http://schemas.openxmlformats.org/officeDocument/2006/relationships" xmlns:p="http://schemas.openxmlformats.org/presentationml/2006/main">
  <p:tag name="NUM" val="2"/>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3"/>
</p:tagLst>
</file>

<file path=ppt/tags/tag64.xml><?xml version="1.0" encoding="utf-8"?>
<p:tagLst xmlns:a="http://schemas.openxmlformats.org/drawingml/2006/main" xmlns:r="http://schemas.openxmlformats.org/officeDocument/2006/relationships" xmlns:p="http://schemas.openxmlformats.org/presentationml/2006/main">
  <p:tag name="NUM" val="4"/>
</p:tagLst>
</file>

<file path=ppt/tags/tag65.xml><?xml version="1.0" encoding="utf-8"?>
<p:tagLst xmlns:a="http://schemas.openxmlformats.org/drawingml/2006/main" xmlns:r="http://schemas.openxmlformats.org/officeDocument/2006/relationships" xmlns:p="http://schemas.openxmlformats.org/presentationml/2006/main">
  <p:tag name="NUM" val="1"/>
</p:tagLst>
</file>

<file path=ppt/tags/tag66.xml><?xml version="1.0" encoding="utf-8"?>
<p:tagLst xmlns:a="http://schemas.openxmlformats.org/drawingml/2006/main" xmlns:r="http://schemas.openxmlformats.org/officeDocument/2006/relationships" xmlns:p="http://schemas.openxmlformats.org/presentationml/2006/main">
  <p:tag name="NUM" val="2"/>
</p:tagLst>
</file>

<file path=ppt/tags/tag67.xml><?xml version="1.0" encoding="utf-8"?>
<p:tagLst xmlns:a="http://schemas.openxmlformats.org/drawingml/2006/main" xmlns:r="http://schemas.openxmlformats.org/officeDocument/2006/relationships" xmlns:p="http://schemas.openxmlformats.org/presentationml/2006/main">
  <p:tag name="NUM" val="1"/>
</p:tagLst>
</file>

<file path=ppt/tags/tag68.xml><?xml version="1.0" encoding="utf-8"?>
<p:tagLst xmlns:a="http://schemas.openxmlformats.org/drawingml/2006/main" xmlns:r="http://schemas.openxmlformats.org/officeDocument/2006/relationships" xmlns:p="http://schemas.openxmlformats.org/presentationml/2006/main">
  <p:tag name="NUM" val="2"/>
</p:tagLst>
</file>

<file path=ppt/tags/tag69.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5"/>
</p:tagLst>
</file>

<file path=ppt/tags/tag70.xml><?xml version="1.0" encoding="utf-8"?>
<p:tagLst xmlns:a="http://schemas.openxmlformats.org/drawingml/2006/main" xmlns:r="http://schemas.openxmlformats.org/officeDocument/2006/relationships" xmlns:p="http://schemas.openxmlformats.org/presentationml/2006/main">
  <p:tag name="NUM" val="4"/>
</p:tagLst>
</file>

<file path=ppt/tags/tag71.xml><?xml version="1.0" encoding="utf-8"?>
<p:tagLst xmlns:a="http://schemas.openxmlformats.org/drawingml/2006/main" xmlns:r="http://schemas.openxmlformats.org/officeDocument/2006/relationships" xmlns:p="http://schemas.openxmlformats.org/presentationml/2006/main">
  <p:tag name="NUM" val="5"/>
</p:tagLst>
</file>

<file path=ppt/tags/tag72.xml><?xml version="1.0" encoding="utf-8"?>
<p:tagLst xmlns:a="http://schemas.openxmlformats.org/drawingml/2006/main" xmlns:r="http://schemas.openxmlformats.org/officeDocument/2006/relationships" xmlns:p="http://schemas.openxmlformats.org/presentationml/2006/main">
  <p:tag name="NUM" val="6"/>
</p:tagLst>
</file>

<file path=ppt/tags/tag73.xml><?xml version="1.0" encoding="utf-8"?>
<p:tagLst xmlns:a="http://schemas.openxmlformats.org/drawingml/2006/main" xmlns:r="http://schemas.openxmlformats.org/officeDocument/2006/relationships" xmlns:p="http://schemas.openxmlformats.org/presentationml/2006/main">
  <p:tag name="NUM" val="7"/>
</p:tagLst>
</file>

<file path=ppt/tags/tag74.xml><?xml version="1.0" encoding="utf-8"?>
<p:tagLst xmlns:a="http://schemas.openxmlformats.org/drawingml/2006/main" xmlns:r="http://schemas.openxmlformats.org/officeDocument/2006/relationships" xmlns:p="http://schemas.openxmlformats.org/presentationml/2006/main">
  <p:tag name="NUM" val="1"/>
</p:tagLst>
</file>

<file path=ppt/tags/tag75.xml><?xml version="1.0" encoding="utf-8"?>
<p:tagLst xmlns:a="http://schemas.openxmlformats.org/drawingml/2006/main" xmlns:r="http://schemas.openxmlformats.org/officeDocument/2006/relationships" xmlns:p="http://schemas.openxmlformats.org/presentationml/2006/main">
  <p:tag name="NUM" val="2"/>
</p:tagLst>
</file>

<file path=ppt/tags/tag76.xml><?xml version="1.0" encoding="utf-8"?>
<p:tagLst xmlns:a="http://schemas.openxmlformats.org/drawingml/2006/main" xmlns:r="http://schemas.openxmlformats.org/officeDocument/2006/relationships" xmlns:p="http://schemas.openxmlformats.org/presentationml/2006/main">
  <p:tag name="NUM" val="1"/>
</p:tagLst>
</file>

<file path=ppt/tags/tag77.xml><?xml version="1.0" encoding="utf-8"?>
<p:tagLst xmlns:a="http://schemas.openxmlformats.org/drawingml/2006/main" xmlns:r="http://schemas.openxmlformats.org/officeDocument/2006/relationships" xmlns:p="http://schemas.openxmlformats.org/presentationml/2006/main">
  <p:tag name="NUM" val="2"/>
</p:tagLst>
</file>

<file path=ppt/tags/tag78.xml><?xml version="1.0" encoding="utf-8"?>
<p:tagLst xmlns:a="http://schemas.openxmlformats.org/drawingml/2006/main" xmlns:r="http://schemas.openxmlformats.org/officeDocument/2006/relationships" xmlns:p="http://schemas.openxmlformats.org/presentationml/2006/main">
  <p:tag name="NUM" val="3"/>
</p:tagLst>
</file>

<file path=ppt/tags/tag79.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6"/>
</p:tagLst>
</file>

<file path=ppt/tags/tag80.xml><?xml version="1.0" encoding="utf-8"?>
<p:tagLst xmlns:a="http://schemas.openxmlformats.org/drawingml/2006/main" xmlns:r="http://schemas.openxmlformats.org/officeDocument/2006/relationships" xmlns:p="http://schemas.openxmlformats.org/presentationml/2006/main">
  <p:tag name="NUM" val="2"/>
</p:tagLst>
</file>

<file path=ppt/tags/tag81.xml><?xml version="1.0" encoding="utf-8"?>
<p:tagLst xmlns:a="http://schemas.openxmlformats.org/drawingml/2006/main" xmlns:r="http://schemas.openxmlformats.org/officeDocument/2006/relationships" xmlns:p="http://schemas.openxmlformats.org/presentationml/2006/main">
  <p:tag name="NUM" val="2"/>
</p:tagLst>
</file>

<file path=ppt/tags/tag82.xml><?xml version="1.0" encoding="utf-8"?>
<p:tagLst xmlns:a="http://schemas.openxmlformats.org/drawingml/2006/main" xmlns:r="http://schemas.openxmlformats.org/officeDocument/2006/relationships" xmlns:p="http://schemas.openxmlformats.org/presentationml/2006/main">
  <p:tag name="NUM" val="1"/>
</p:tagLst>
</file>

<file path=ppt/tags/tag83.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8"/>
</p:tagLst>
</file>

<file path=ppt/theme/theme1.xml><?xml version="1.0" encoding="utf-8"?>
<a:theme xmlns:a="http://schemas.openxmlformats.org/drawingml/2006/main" name="Page titre">
  <a:themeElements>
    <a:clrScheme name="ÉquiLibre">
      <a:dk1>
        <a:srgbClr val="3D2056"/>
      </a:dk1>
      <a:lt1>
        <a:srgbClr val="ADAAE1"/>
      </a:lt1>
      <a:dk2>
        <a:srgbClr val="4AA3AB"/>
      </a:dk2>
      <a:lt2>
        <a:srgbClr val="A5DFE3"/>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4FF6CD20-CA36-45A0-9EEE-5859B651C895}"/>
    </a:ext>
  </a:extLst>
</a:theme>
</file>

<file path=ppt/theme/theme2.xml><?xml version="1.0" encoding="utf-8"?>
<a:theme xmlns:a="http://schemas.openxmlformats.org/drawingml/2006/main" name="Présentation des sections">
  <a:themeElements>
    <a:clrScheme name="ÉquiLibre">
      <a:dk1>
        <a:srgbClr val="3D2056"/>
      </a:dk1>
      <a:lt1>
        <a:srgbClr val="ADAAE1"/>
      </a:lt1>
      <a:dk2>
        <a:srgbClr val="4AA3AB"/>
      </a:dk2>
      <a:lt2>
        <a:srgbClr val="A5DFE3"/>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F6BD90A4-A063-4A05-BEBE-F93785205438}"/>
    </a:ext>
  </a:extLst>
</a:theme>
</file>

<file path=ppt/theme/theme3.xml><?xml version="1.0" encoding="utf-8"?>
<a:theme xmlns:a="http://schemas.openxmlformats.org/drawingml/2006/main" name="Texte">
  <a:themeElements>
    <a:clrScheme name="ÉquiLibreV2">
      <a:dk1>
        <a:srgbClr val="3D2056"/>
      </a:dk1>
      <a:lt1>
        <a:srgbClr val="ADAAE1"/>
      </a:lt1>
      <a:dk2>
        <a:srgbClr val="006280"/>
      </a:dk2>
      <a:lt2>
        <a:srgbClr val="B0D7EC"/>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934ABDCD-7B40-4510-968D-09608761E854}"/>
    </a:ext>
  </a:extLst>
</a:theme>
</file>

<file path=ppt/theme/theme4.xml><?xml version="1.0" encoding="utf-8"?>
<a:theme xmlns:a="http://schemas.openxmlformats.org/drawingml/2006/main" name="Avec image/schéma">
  <a:themeElements>
    <a:clrScheme name="ÉquiLibre">
      <a:dk1>
        <a:srgbClr val="3D2056"/>
      </a:dk1>
      <a:lt1>
        <a:srgbClr val="ADAAE1"/>
      </a:lt1>
      <a:dk2>
        <a:srgbClr val="4AA3AB"/>
      </a:dk2>
      <a:lt2>
        <a:srgbClr val="A5DFE3"/>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F17C8B92-2667-4D07-8610-A70B3542AA7F}"/>
    </a:ext>
  </a:extLst>
</a:theme>
</file>

<file path=ppt/theme/theme5.xml><?xml version="1.0" encoding="utf-8"?>
<a:theme xmlns:a="http://schemas.openxmlformats.org/drawingml/2006/main" name="Suivez-nous">
  <a:themeElements>
    <a:clrScheme name="ÉquiLibre">
      <a:dk1>
        <a:srgbClr val="3D2056"/>
      </a:dk1>
      <a:lt1>
        <a:srgbClr val="ADAAE1"/>
      </a:lt1>
      <a:dk2>
        <a:srgbClr val="4AA3AB"/>
      </a:dk2>
      <a:lt2>
        <a:srgbClr val="A5DFE3"/>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79415CE9-C622-4B88-A23C-B18680888CF3}"/>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CAEFFDA9FB2304E9A66D20A1F19888D" ma:contentTypeVersion="12" ma:contentTypeDescription="Crée un document." ma:contentTypeScope="" ma:versionID="c28b6b55ee974ac58862800cec718bef">
  <xsd:schema xmlns:xsd="http://www.w3.org/2001/XMLSchema" xmlns:xs="http://www.w3.org/2001/XMLSchema" xmlns:p="http://schemas.microsoft.com/office/2006/metadata/properties" xmlns:ns2="41265bce-7091-46c8-bb6f-aead8d9dde15" xmlns:ns3="1309c4fb-d1c4-473c-8781-4ca4ac3ef401" targetNamespace="http://schemas.microsoft.com/office/2006/metadata/properties" ma:root="true" ma:fieldsID="5649f3d51f96e96503e7d812547f54a8" ns2:_="" ns3:_="">
    <xsd:import namespace="41265bce-7091-46c8-bb6f-aead8d9dde15"/>
    <xsd:import namespace="1309c4fb-d1c4-473c-8781-4ca4ac3ef40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1265bce-7091-46c8-bb6f-aead8d9dde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Balises d’images" ma:readOnly="false" ma:fieldId="{5cf76f15-5ced-4ddc-b409-7134ff3c332f}" ma:taxonomyMulti="true" ma:sspId="888e3948-1c92-4aa3-aea1-1db841edc491"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09c4fb-d1c4-473c-8781-4ca4ac3ef401"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225c13ac-55c6-4b2b-afd9-0cc966a47d98}" ma:internalName="TaxCatchAll" ma:showField="CatchAllData" ma:web="1309c4fb-d1c4-473c-8781-4ca4ac3ef40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1309c4fb-d1c4-473c-8781-4ca4ac3ef401" xsi:nil="true"/>
    <lcf76f155ced4ddcb4097134ff3c332f xmlns="41265bce-7091-46c8-bb6f-aead8d9dde1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080BFA9-4709-4AAC-8B1B-1A3441F7D085}">
  <ds:schemaRefs>
    <ds:schemaRef ds:uri="http://schemas.microsoft.com/sharepoint/v3/contenttype/forms"/>
  </ds:schemaRefs>
</ds:datastoreItem>
</file>

<file path=customXml/itemProps2.xml><?xml version="1.0" encoding="utf-8"?>
<ds:datastoreItem xmlns:ds="http://schemas.openxmlformats.org/officeDocument/2006/customXml" ds:itemID="{BAF4E545-04E9-41CD-B9C3-EFF5F8C1122E}"/>
</file>

<file path=customXml/itemProps3.xml><?xml version="1.0" encoding="utf-8"?>
<ds:datastoreItem xmlns:ds="http://schemas.openxmlformats.org/officeDocument/2006/customXml" ds:itemID="{EACCC519-F17F-4BA8-A436-18C74FE906C5}">
  <ds:schemaRefs>
    <ds:schemaRef ds:uri="http://schemas.microsoft.com/office/2006/documentManagement/types"/>
    <ds:schemaRef ds:uri="http://purl.org/dc/terms/"/>
    <ds:schemaRef ds:uri="http://www.w3.org/XML/1998/namespace"/>
    <ds:schemaRef ds:uri="134bbfd1-5d92-46fc-829c-e5d8c32cf560"/>
    <ds:schemaRef ds:uri="http://schemas.microsoft.com/office/2006/metadata/properties"/>
    <ds:schemaRef ds:uri="866c2101-870d-4d4c-a989-8ded4c7c5291"/>
    <ds:schemaRef ds:uri="http://schemas.microsoft.com/office/infopath/2007/PartnerControls"/>
    <ds:schemaRef ds:uri="http://schemas.openxmlformats.org/package/2006/metadata/core-properties"/>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Gabarit_ÉquiLibre_V2</Template>
  <TotalTime>2511</TotalTime>
  <Words>2515</Words>
  <Application>Microsoft Office PowerPoint</Application>
  <PresentationFormat>Grand écran</PresentationFormat>
  <Paragraphs>171</Paragraphs>
  <Slides>11</Slides>
  <Notes>9</Notes>
  <HiddenSlides>0</HiddenSlides>
  <MMClips>0</MMClips>
  <ScaleCrop>false</ScaleCrop>
  <HeadingPairs>
    <vt:vector size="6" baseType="variant">
      <vt:variant>
        <vt:lpstr>Polices utilisées</vt:lpstr>
      </vt:variant>
      <vt:variant>
        <vt:i4>7</vt:i4>
      </vt:variant>
      <vt:variant>
        <vt:lpstr>Thème</vt:lpstr>
      </vt:variant>
      <vt:variant>
        <vt:i4>5</vt:i4>
      </vt:variant>
      <vt:variant>
        <vt:lpstr>Titres des diapositives</vt:lpstr>
      </vt:variant>
      <vt:variant>
        <vt:i4>11</vt:i4>
      </vt:variant>
    </vt:vector>
  </HeadingPairs>
  <TitlesOfParts>
    <vt:vector size="23" baseType="lpstr">
      <vt:lpstr>Aptos</vt:lpstr>
      <vt:lpstr>Arial</vt:lpstr>
      <vt:lpstr>Calibri</vt:lpstr>
      <vt:lpstr>Courier New</vt:lpstr>
      <vt:lpstr>Montserrat Black</vt:lpstr>
      <vt:lpstr>Open Sans</vt:lpstr>
      <vt:lpstr>Symbol</vt:lpstr>
      <vt:lpstr>Page titre</vt:lpstr>
      <vt:lpstr>Présentation des sections</vt:lpstr>
      <vt:lpstr>Texte</vt:lpstr>
      <vt:lpstr>Avec image/schéma</vt:lpstr>
      <vt:lpstr>Suivez-nous</vt:lpstr>
      <vt:lpstr>Présentation PowerPoint</vt:lpstr>
      <vt:lpstr>Pour un climat de classe favorable</vt:lpstr>
      <vt:lpstr>Si je ressens un malaise ou que j’ai des questions, j’en parle!</vt:lpstr>
      <vt:lpstr>Présentation PowerPoint</vt:lpstr>
      <vt:lpstr>Présentation PowerPoint</vt:lpstr>
      <vt:lpstr>Présentation PowerPoint</vt:lpstr>
      <vt:lpstr>Présentation PowerPoint</vt:lpstr>
      <vt:lpstr>Les normes sociales de beauté peuvent-elles influencer nos préférences en termes d’apparence?</vt:lpstr>
      <vt:lpstr>Quels sont les effets de l’exposition aux normes sociales de beauté?   Identifie l’énoncé qui est FAUX</vt:lpstr>
      <vt:lpstr>Pensez-vous à d’autres effets?</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Émilie Breton-Gagnon</dc:creator>
  <cp:lastModifiedBy>Andréanne Poutré</cp:lastModifiedBy>
  <cp:revision>7</cp:revision>
  <dcterms:created xsi:type="dcterms:W3CDTF">2025-01-23T13:52:30Z</dcterms:created>
  <dcterms:modified xsi:type="dcterms:W3CDTF">2025-06-05T18:49:25Z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0x010100DCAEFFDA9FB2304E9A66D20A1F19888D</vt:lpwstr>
  </property>
  <property fmtid="{D5CDD505-2E9C-101B-9397-08002B2CF9AE}" pid="3" name="MediaServiceImageTags">
    <vt:lpwstr/>
  </property>
  <property fmtid="{D5CDD505-2E9C-101B-9397-08002B2CF9AE}" pid="4" name="_MarkAsFinal">
    <vt:bool>true</vt:bool>
  </property>
</Properties>
</file>